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4"/>
  </p:notesMasterIdLst>
  <p:sldIdLst>
    <p:sldId id="256" r:id="rId2"/>
    <p:sldId id="257" r:id="rId3"/>
    <p:sldId id="258" r:id="rId4"/>
    <p:sldId id="259" r:id="rId5"/>
    <p:sldId id="260" r:id="rId6"/>
    <p:sldId id="274" r:id="rId7"/>
    <p:sldId id="261" r:id="rId8"/>
    <p:sldId id="320" r:id="rId9"/>
    <p:sldId id="265" r:id="rId10"/>
    <p:sldId id="262" r:id="rId11"/>
    <p:sldId id="321" r:id="rId12"/>
    <p:sldId id="325" r:id="rId13"/>
    <p:sldId id="326" r:id="rId14"/>
    <p:sldId id="354" r:id="rId15"/>
    <p:sldId id="263" r:id="rId16"/>
    <p:sldId id="322" r:id="rId17"/>
    <p:sldId id="300" r:id="rId18"/>
    <p:sldId id="301" r:id="rId19"/>
    <p:sldId id="327" r:id="rId20"/>
    <p:sldId id="304" r:id="rId21"/>
    <p:sldId id="323" r:id="rId22"/>
    <p:sldId id="264" r:id="rId23"/>
    <p:sldId id="284" r:id="rId24"/>
    <p:sldId id="275" r:id="rId25"/>
    <p:sldId id="276" r:id="rId26"/>
    <p:sldId id="277" r:id="rId27"/>
    <p:sldId id="278" r:id="rId28"/>
    <p:sldId id="283" r:id="rId29"/>
    <p:sldId id="286" r:id="rId30"/>
    <p:sldId id="299" r:id="rId31"/>
    <p:sldId id="287" r:id="rId32"/>
    <p:sldId id="294" r:id="rId33"/>
    <p:sldId id="295" r:id="rId34"/>
    <p:sldId id="296" r:id="rId35"/>
    <p:sldId id="288" r:id="rId36"/>
    <p:sldId id="297" r:id="rId37"/>
    <p:sldId id="279" r:id="rId38"/>
    <p:sldId id="285" r:id="rId39"/>
    <p:sldId id="280" r:id="rId40"/>
    <p:sldId id="281" r:id="rId41"/>
    <p:sldId id="298" r:id="rId42"/>
    <p:sldId id="302" r:id="rId43"/>
    <p:sldId id="303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4" r:id="rId52"/>
    <p:sldId id="312" r:id="rId53"/>
    <p:sldId id="313" r:id="rId54"/>
    <p:sldId id="315" r:id="rId55"/>
    <p:sldId id="328" r:id="rId56"/>
    <p:sldId id="329" r:id="rId57"/>
    <p:sldId id="330" r:id="rId58"/>
    <p:sldId id="331" r:id="rId59"/>
    <p:sldId id="332" r:id="rId60"/>
    <p:sldId id="333" r:id="rId61"/>
    <p:sldId id="334" r:id="rId62"/>
    <p:sldId id="335" r:id="rId63"/>
    <p:sldId id="336" r:id="rId64"/>
    <p:sldId id="337" r:id="rId65"/>
    <p:sldId id="338" r:id="rId66"/>
    <p:sldId id="339" r:id="rId67"/>
    <p:sldId id="340" r:id="rId68"/>
    <p:sldId id="341" r:id="rId69"/>
    <p:sldId id="342" r:id="rId70"/>
    <p:sldId id="343" r:id="rId71"/>
    <p:sldId id="344" r:id="rId72"/>
    <p:sldId id="345" r:id="rId73"/>
    <p:sldId id="346" r:id="rId74"/>
    <p:sldId id="347" r:id="rId75"/>
    <p:sldId id="348" r:id="rId76"/>
    <p:sldId id="349" r:id="rId77"/>
    <p:sldId id="350" r:id="rId78"/>
    <p:sldId id="351" r:id="rId79"/>
    <p:sldId id="352" r:id="rId80"/>
    <p:sldId id="353" r:id="rId81"/>
    <p:sldId id="355" r:id="rId82"/>
    <p:sldId id="356" r:id="rId8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B01298B-AB9D-4646-91B8-04C6B1192D9E}">
          <p14:sldIdLst>
            <p14:sldId id="256"/>
          </p14:sldIdLst>
        </p14:section>
        <p14:section name="Untitled Section" id="{50FF8401-591B-421D-BB9B-CBCE4A60DE07}">
          <p14:sldIdLst>
            <p14:sldId id="257"/>
            <p14:sldId id="258"/>
            <p14:sldId id="259"/>
            <p14:sldId id="260"/>
            <p14:sldId id="274"/>
            <p14:sldId id="261"/>
            <p14:sldId id="320"/>
            <p14:sldId id="265"/>
            <p14:sldId id="262"/>
            <p14:sldId id="321"/>
            <p14:sldId id="325"/>
            <p14:sldId id="326"/>
            <p14:sldId id="354"/>
            <p14:sldId id="263"/>
            <p14:sldId id="322"/>
            <p14:sldId id="300"/>
            <p14:sldId id="301"/>
            <p14:sldId id="327"/>
            <p14:sldId id="304"/>
            <p14:sldId id="323"/>
            <p14:sldId id="264"/>
            <p14:sldId id="284"/>
            <p14:sldId id="275"/>
            <p14:sldId id="276"/>
            <p14:sldId id="277"/>
            <p14:sldId id="278"/>
            <p14:sldId id="283"/>
            <p14:sldId id="286"/>
            <p14:sldId id="299"/>
            <p14:sldId id="287"/>
            <p14:sldId id="294"/>
            <p14:sldId id="295"/>
            <p14:sldId id="296"/>
            <p14:sldId id="288"/>
            <p14:sldId id="297"/>
            <p14:sldId id="279"/>
            <p14:sldId id="285"/>
            <p14:sldId id="280"/>
            <p14:sldId id="281"/>
            <p14:sldId id="298"/>
            <p14:sldId id="302"/>
            <p14:sldId id="303"/>
            <p14:sldId id="305"/>
            <p14:sldId id="306"/>
            <p14:sldId id="307"/>
            <p14:sldId id="308"/>
            <p14:sldId id="309"/>
            <p14:sldId id="310"/>
            <p14:sldId id="311"/>
            <p14:sldId id="314"/>
            <p14:sldId id="312"/>
            <p14:sldId id="313"/>
            <p14:sldId id="315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5"/>
            <p14:sldId id="3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0" autoAdjust="0"/>
    <p:restoredTop sz="94660"/>
  </p:normalViewPr>
  <p:slideViewPr>
    <p:cSldViewPr snapToGrid="0">
      <p:cViewPr varScale="1">
        <p:scale>
          <a:sx n="77" d="100"/>
          <a:sy n="77" d="100"/>
        </p:scale>
        <p:origin x="6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979DB-2462-45E7-8805-F8C0A820B612}" type="datetimeFigureOut">
              <a:rPr lang="en-IN" smtClean="0"/>
              <a:t>24-05-2022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17EEC-F1CA-4044-959E-528EA29EED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6945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ERSDFD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17EEC-F1CA-4044-959E-528EA29EEDB5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9866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carotid arch</a:t>
            </a:r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systemic</a:t>
            </a:r>
            <a:r>
              <a:rPr lang="en-US" baseline="0" dirty="0"/>
              <a:t> arch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17EEC-F1CA-4044-959E-528EA29EEDB5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7520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17EEC-F1CA-4044-959E-528EA29EEDB5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6369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Associated with CHD in 98% of cases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17EEC-F1CA-4044-959E-528EA29EEDB5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8550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ascending aorta bifurcates</a:t>
            </a:r>
            <a:r>
              <a:rPr lang="en-US" baseline="0" dirty="0"/>
              <a:t> anteriorly to the trachea and esophagus with 2 arches left and right of </a:t>
            </a:r>
            <a:r>
              <a:rPr lang="en-US" baseline="0" dirty="0" err="1"/>
              <a:t>TandE</a:t>
            </a:r>
            <a:r>
              <a:rPr lang="en-US" baseline="0" dirty="0"/>
              <a:t>.</a:t>
            </a:r>
          </a:p>
          <a:p>
            <a:r>
              <a:rPr lang="en-US" baseline="0" dirty="0"/>
              <a:t>Left arterial duct is usually predominant</a:t>
            </a:r>
          </a:p>
          <a:p>
            <a:r>
              <a:rPr lang="en-US" baseline="0" dirty="0"/>
              <a:t>Descending aorta on the left side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17EEC-F1CA-4044-959E-528EA29EEDB5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199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Oblique retro</a:t>
            </a:r>
            <a:r>
              <a:rPr lang="en-US" baseline="0" dirty="0"/>
              <a:t> esophageal course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17EEC-F1CA-4044-959E-528EA29EEDB5}" type="slidenum">
              <a:rPr lang="en-IN" smtClean="0"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7930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baseline="0" dirty="0"/>
              <a:t>.</a:t>
            </a:r>
          </a:p>
          <a:p>
            <a:r>
              <a:rPr lang="en-US" baseline="0" dirty="0"/>
              <a:t>Left subclavian taking its origin from the distal part of left aortic arch.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17EEC-F1CA-4044-959E-528EA29EEDB5}" type="slidenum">
              <a:rPr lang="en-IN" smtClean="0"/>
              <a:t>37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6129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Heart in front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17EEC-F1CA-4044-959E-528EA29EEDB5}" type="slidenum">
              <a:rPr lang="en-IN" smtClean="0"/>
              <a:t>39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1537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OCR A Extended" panose="02010509020102010303" pitchFamily="50" charset="0"/>
              </a:rPr>
              <a:t>aOrtic</a:t>
            </a:r>
            <a:r>
              <a:rPr lang="en-US" dirty="0">
                <a:latin typeface="OCR A Extended" panose="02010509020102010303" pitchFamily="50" charset="0"/>
              </a:rPr>
              <a:t> Arch development and its anomalies</a:t>
            </a:r>
            <a:endParaRPr lang="en-IN" dirty="0">
              <a:latin typeface="OCR A Extended" panose="020105090201020103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880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Anomalies of the arch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90834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important?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ASSOCIATED with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1)VASCULAR RING</a:t>
            </a:r>
          </a:p>
          <a:p>
            <a:pPr marL="0" indent="0">
              <a:buNone/>
            </a:pPr>
            <a:endParaRPr 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2)CONGENITAL HEART DISEASE</a:t>
            </a:r>
          </a:p>
          <a:p>
            <a:pPr marL="0" indent="0">
              <a:buNone/>
            </a:pPr>
            <a:endParaRPr 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3)CHROMOSOMAL ANOMALY</a:t>
            </a:r>
          </a:p>
          <a:p>
            <a:pPr marL="0" indent="0">
              <a:buNone/>
            </a:pPr>
            <a:endParaRPr 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4)RADIAL ARTERY INTERVENTIONS</a:t>
            </a:r>
          </a:p>
          <a:p>
            <a:pPr marL="0" indent="0">
              <a:buNone/>
            </a:pPr>
            <a:endParaRPr 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5)HAEMODYANAMIC ISSUES</a:t>
            </a:r>
            <a:endParaRPr lang="en-IN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934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5355" y="0"/>
            <a:ext cx="6858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TextBox 7"/>
          <p:cNvSpPr txBox="1"/>
          <p:nvPr/>
        </p:nvSpPr>
        <p:spPr>
          <a:xfrm>
            <a:off x="9263355" y="5824603"/>
            <a:ext cx="2931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be associated with </a:t>
            </a:r>
            <a:r>
              <a:rPr lang="en-US" dirty="0">
                <a:latin typeface="Castellar" panose="020A0402060406010301" pitchFamily="18" charset="0"/>
              </a:rPr>
              <a:t>thoracic </a:t>
            </a:r>
            <a:r>
              <a:rPr lang="en-US" dirty="0" err="1">
                <a:latin typeface="Castellar" panose="020A0402060406010301" pitchFamily="18" charset="0"/>
              </a:rPr>
              <a:t>aortopathy</a:t>
            </a:r>
            <a:endParaRPr lang="en-IN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891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0"/>
            <a:ext cx="8610600" cy="1293028"/>
          </a:xfrm>
        </p:spPr>
        <p:txBody>
          <a:bodyPr/>
          <a:lstStyle/>
          <a:p>
            <a:r>
              <a:rPr lang="en-US" dirty="0"/>
              <a:t>Misnomer?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487"/>
          <a:stretch/>
        </p:blipFill>
        <p:spPr>
          <a:xfrm>
            <a:off x="2895600" y="1222993"/>
            <a:ext cx="6338170" cy="563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54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38A45-ADBD-9EF0-D130-FD3C638E7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ABNORMALITIES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4A7A7-64BA-203B-C76D-610A987AA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Abnormalities of branching</a:t>
            </a:r>
          </a:p>
          <a:p>
            <a:endParaRPr lang="en-US" dirty="0"/>
          </a:p>
          <a:p>
            <a:r>
              <a:rPr lang="en-US" dirty="0"/>
              <a:t>Abnormalities of arch </a:t>
            </a:r>
            <a:r>
              <a:rPr lang="en-US" dirty="0" err="1"/>
              <a:t>positon</a:t>
            </a:r>
            <a:r>
              <a:rPr lang="en-US" dirty="0"/>
              <a:t>- RAA/Cervical arch</a:t>
            </a:r>
          </a:p>
          <a:p>
            <a:endParaRPr lang="en-US" dirty="0"/>
          </a:p>
          <a:p>
            <a:r>
              <a:rPr lang="en-US" dirty="0"/>
              <a:t>Supernumerary Arch(DAA)</a:t>
            </a:r>
          </a:p>
          <a:p>
            <a:endParaRPr lang="en-US" dirty="0"/>
          </a:p>
          <a:p>
            <a:r>
              <a:rPr lang="en-US" dirty="0" err="1"/>
              <a:t>Anomolous</a:t>
            </a:r>
            <a:r>
              <a:rPr lang="en-US" dirty="0"/>
              <a:t> origin of PA branches</a:t>
            </a:r>
          </a:p>
          <a:p>
            <a:endParaRPr lang="en-US" dirty="0"/>
          </a:p>
          <a:p>
            <a:r>
              <a:rPr lang="en-US" dirty="0"/>
              <a:t>Interrupted Aortic arch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33110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2354" y="53822"/>
            <a:ext cx="8610600" cy="1293028"/>
          </a:xfrm>
        </p:spPr>
        <p:txBody>
          <a:bodyPr/>
          <a:lstStyle/>
          <a:p>
            <a:r>
              <a:rPr lang="en-US" dirty="0"/>
              <a:t>Arch sidedness</a:t>
            </a:r>
            <a:endParaRPr lang="en-IN" dirty="0"/>
          </a:p>
        </p:txBody>
      </p:sp>
      <p:pic>
        <p:nvPicPr>
          <p:cNvPr id="1026" name="Picture 2" descr="Radiology In Ped Emerg Med, Vol 6, Case 1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7339458" cy="55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Aortic Arch Malformations – Medmovie.c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9717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797" t="12571" r="32100" b="9304"/>
          <a:stretch/>
        </p:blipFill>
        <p:spPr>
          <a:xfrm>
            <a:off x="1126299" y="1410887"/>
            <a:ext cx="9525000" cy="516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67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MT" panose="02070603080606020203" pitchFamily="18" charset="0"/>
              </a:rPr>
              <a:t>Right aortic arch</a:t>
            </a:r>
            <a:endParaRPr lang="en-IN" dirty="0">
              <a:latin typeface="Bodoni MT" panose="020706030806060202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opperplate Gothic Bold" panose="020E0705020206020404" pitchFamily="34" charset="0"/>
              </a:rPr>
              <a:t>Incidence 0.01-0.1% of the general population</a:t>
            </a:r>
          </a:p>
          <a:p>
            <a:endParaRPr lang="en-US" dirty="0">
              <a:latin typeface="Copperplate Gothic Bold" panose="020E07050202060204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pperplate Gothic Bold" panose="020E0705020206020404" pitchFamily="34" charset="0"/>
              </a:rPr>
              <a:t>Associated with</a:t>
            </a:r>
          </a:p>
          <a:p>
            <a:r>
              <a:rPr lang="en-US" dirty="0">
                <a:latin typeface="Copperplate Gothic Bold" panose="020E0705020206020404" pitchFamily="34" charset="0"/>
              </a:rPr>
              <a:t>Truncus arteriosus -50% maximum incidence</a:t>
            </a:r>
          </a:p>
          <a:p>
            <a:endParaRPr lang="en-US" dirty="0">
              <a:latin typeface="Copperplate Gothic Bold" panose="020E0705020206020404" pitchFamily="34" charset="0"/>
            </a:endParaRPr>
          </a:p>
          <a:p>
            <a:r>
              <a:rPr lang="en-US" dirty="0" err="1">
                <a:latin typeface="Copperplate Gothic Bold" panose="020E0705020206020404" pitchFamily="34" charset="0"/>
              </a:rPr>
              <a:t>Tetrology</a:t>
            </a:r>
            <a:r>
              <a:rPr lang="en-US" dirty="0">
                <a:latin typeface="Copperplate Gothic Bold" panose="020E0705020206020404" pitchFamily="34" charset="0"/>
              </a:rPr>
              <a:t> of </a:t>
            </a:r>
            <a:r>
              <a:rPr lang="en-US" dirty="0" err="1">
                <a:latin typeface="Copperplate Gothic Bold" panose="020E0705020206020404" pitchFamily="34" charset="0"/>
              </a:rPr>
              <a:t>fallot</a:t>
            </a:r>
            <a:r>
              <a:rPr lang="en-US" dirty="0">
                <a:latin typeface="Copperplate Gothic Bold" panose="020E0705020206020404" pitchFamily="34" charset="0"/>
              </a:rPr>
              <a:t> -13-34%</a:t>
            </a:r>
          </a:p>
          <a:p>
            <a:endParaRPr lang="en-US" dirty="0">
              <a:latin typeface="Copperplate Gothic Bold" panose="020E0705020206020404" pitchFamily="34" charset="0"/>
            </a:endParaRPr>
          </a:p>
          <a:p>
            <a:r>
              <a:rPr lang="en-US" dirty="0" err="1">
                <a:latin typeface="Copperplate Gothic Bold" panose="020E0705020206020404" pitchFamily="34" charset="0"/>
              </a:rPr>
              <a:t>vsd</a:t>
            </a:r>
            <a:endParaRPr lang="en-US" dirty="0">
              <a:latin typeface="Copperplate Gothic Bold" panose="020E0705020206020404" pitchFamily="34" charset="0"/>
            </a:endParaRPr>
          </a:p>
          <a:p>
            <a:endParaRPr lang="en-US" dirty="0">
              <a:latin typeface="Copperplate Gothic Bold" panose="020E0705020206020404" pitchFamily="34" charset="0"/>
            </a:endParaRPr>
          </a:p>
          <a:p>
            <a:pPr marL="0" indent="0">
              <a:buNone/>
            </a:pPr>
            <a:endParaRPr lang="en-IN" dirty="0">
              <a:latin typeface="Copperplate Gothic Bold" panose="020E07050202060204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99342" y="4308953"/>
            <a:ext cx="4722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Incidence of right aortic arch in TOF is directly proportional to RVOT obstruction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6576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WhatsApp Video 2022-05-03 at 12.57.28 A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8" y="1"/>
            <a:ext cx="12184161" cy="6218238"/>
          </a:xfrm>
        </p:spPr>
      </p:pic>
    </p:spTree>
    <p:extLst>
      <p:ext uri="{BB962C8B-B14F-4D97-AF65-F5344CB8AC3E}">
        <p14:creationId xmlns:p14="http://schemas.microsoft.com/office/powerpoint/2010/main" val="319129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5244"/>
            <a:ext cx="4811509" cy="6812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1545" b="10504"/>
          <a:stretch/>
        </p:blipFill>
        <p:spPr>
          <a:xfrm>
            <a:off x="6162805" y="2136756"/>
            <a:ext cx="6029195" cy="47212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92242" y="1478070"/>
            <a:ext cx="5899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Circumflex Retroesophageal right aortic arch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1681901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017" y="2772468"/>
            <a:ext cx="8610600" cy="1293028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Formation of aortic arch</a:t>
            </a:r>
            <a:endParaRPr lang="en-IN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719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sided aortic arch with mirror image branching</a:t>
            </a:r>
            <a:endParaRPr lang="en-IN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2051" b="41505"/>
          <a:stretch/>
        </p:blipFill>
        <p:spPr>
          <a:xfrm>
            <a:off x="0" y="2057401"/>
            <a:ext cx="12207843" cy="44757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64905" y="2406316"/>
            <a:ext cx="3741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Rarely forms vascular ring</a:t>
            </a:r>
          </a:p>
          <a:p>
            <a:r>
              <a:rPr lang="en-US" dirty="0">
                <a:solidFill>
                  <a:schemeClr val="bg1"/>
                </a:solidFill>
              </a:rPr>
              <a:t>No compressive symptoms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7894" y="2981097"/>
            <a:ext cx="1467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LBC</a:t>
            </a: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427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042129"/>
            <a:ext cx="4013244" cy="38158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4213" y="2430049"/>
            <a:ext cx="61878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Associated with CHD in 98% of cases</a:t>
            </a:r>
          </a:p>
          <a:p>
            <a:r>
              <a:rPr lang="en-US" sz="2400" dirty="0"/>
              <a:t>1)TOF with or without pulmonary atresia</a:t>
            </a:r>
          </a:p>
          <a:p>
            <a:r>
              <a:rPr lang="en-US" sz="2400" dirty="0"/>
              <a:t>2) Common arterial trunk</a:t>
            </a:r>
          </a:p>
          <a:p>
            <a:endParaRPr lang="en-US" sz="2400" dirty="0"/>
          </a:p>
          <a:p>
            <a:r>
              <a:rPr lang="en-US" sz="2400" dirty="0"/>
              <a:t>Patients with no intra cardiac disease have stenosis or atresia of left pulmonary artery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534239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aortic arch</a:t>
            </a:r>
            <a:endParaRPr lang="en-IN" dirty="0"/>
          </a:p>
        </p:txBody>
      </p:sp>
      <p:pic>
        <p:nvPicPr>
          <p:cNvPr id="2050" name="Picture 2" descr="Double aortic arch (diagram) | Radiology Case | Radiopaedia.or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4765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3313" t="-874" r="19610" b="-6193"/>
          <a:stretch/>
        </p:blipFill>
        <p:spPr>
          <a:xfrm>
            <a:off x="5747657" y="1864723"/>
            <a:ext cx="6444343" cy="518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87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866" y="2157830"/>
            <a:ext cx="6919740" cy="4024313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9399183">
            <a:off x="3551264" y="4920916"/>
            <a:ext cx="830179" cy="5775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Left Arrow 5"/>
          <p:cNvSpPr/>
          <p:nvPr/>
        </p:nvSpPr>
        <p:spPr>
          <a:xfrm rot="2414750">
            <a:off x="6986056" y="4811628"/>
            <a:ext cx="762502" cy="4812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Left Arrow 6"/>
          <p:cNvSpPr/>
          <p:nvPr/>
        </p:nvSpPr>
        <p:spPr>
          <a:xfrm rot="14197863">
            <a:off x="3998869" y="3789948"/>
            <a:ext cx="601579" cy="4692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Left Arrow 7"/>
          <p:cNvSpPr/>
          <p:nvPr/>
        </p:nvSpPr>
        <p:spPr>
          <a:xfrm rot="15244000">
            <a:off x="6392228" y="3408623"/>
            <a:ext cx="649705" cy="47138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757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857" y="1162594"/>
            <a:ext cx="10820400" cy="5787611"/>
          </a:xfrm>
        </p:spPr>
        <p:txBody>
          <a:bodyPr/>
          <a:lstStyle/>
          <a:p>
            <a:r>
              <a:rPr lang="en-US" dirty="0"/>
              <a:t>Double aorta arch is the </a:t>
            </a:r>
            <a:r>
              <a:rPr lang="en-US" dirty="0">
                <a:solidFill>
                  <a:srgbClr val="FF0000"/>
                </a:solidFill>
              </a:rPr>
              <a:t>tightest form of vascular ring.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REASON: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1)Aortic arches </a:t>
            </a:r>
            <a:r>
              <a:rPr lang="en-US" dirty="0"/>
              <a:t>connect the ascending and descending aorta on    each side </a:t>
            </a:r>
          </a:p>
          <a:p>
            <a:pPr marL="0" indent="0">
              <a:buNone/>
            </a:pPr>
            <a:r>
              <a:rPr lang="en-US" dirty="0"/>
              <a:t>forming a complete vascular ring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2)Arterial ducts </a:t>
            </a:r>
            <a:r>
              <a:rPr lang="en-US" dirty="0"/>
              <a:t>pass between pulmonary artery and the distal part of aortic </a:t>
            </a:r>
          </a:p>
          <a:p>
            <a:pPr marL="0" indent="0">
              <a:buNone/>
            </a:pPr>
            <a:r>
              <a:rPr lang="en-US" dirty="0"/>
              <a:t>arch ,on each side forming an additional vascular ring</a:t>
            </a:r>
          </a:p>
          <a:p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69143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297" y="1828800"/>
            <a:ext cx="10820400" cy="5670045"/>
          </a:xfrm>
        </p:spPr>
        <p:txBody>
          <a:bodyPr/>
          <a:lstStyle/>
          <a:p>
            <a:r>
              <a:rPr lang="en-US" dirty="0"/>
              <a:t>In majority of cases , both arches are patent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Right arch</a:t>
            </a:r>
            <a:r>
              <a:rPr lang="en-US" dirty="0"/>
              <a:t> is usually larger than left arch</a:t>
            </a:r>
          </a:p>
          <a:p>
            <a:endParaRPr lang="en-US" dirty="0"/>
          </a:p>
          <a:p>
            <a:r>
              <a:rPr lang="en-US" dirty="0"/>
              <a:t>Left arch is dominant in 20% of the cases</a:t>
            </a:r>
          </a:p>
          <a:p>
            <a:endParaRPr lang="en-US" dirty="0"/>
          </a:p>
          <a:p>
            <a:r>
              <a:rPr lang="en-US" dirty="0"/>
              <a:t>Apex of the larger arch is higher than smaller arch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06362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548" y="1384663"/>
            <a:ext cx="10820400" cy="4637314"/>
          </a:xfrm>
        </p:spPr>
        <p:txBody>
          <a:bodyPr>
            <a:normAutofit/>
          </a:bodyPr>
          <a:lstStyle/>
          <a:p>
            <a:r>
              <a:rPr lang="en-US" dirty="0"/>
              <a:t>Two third patients have descending aorta in left side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Rest of them have on right side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Neutral position being least common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Segments of one arch may be </a:t>
            </a:r>
            <a:r>
              <a:rPr lang="en-US" dirty="0" err="1"/>
              <a:t>Atretic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Mostly </a:t>
            </a:r>
            <a:r>
              <a:rPr lang="en-US" dirty="0" err="1"/>
              <a:t>atretic</a:t>
            </a:r>
            <a:r>
              <a:rPr lang="en-US" dirty="0"/>
              <a:t> segments are left sided , distal to the left subclavian artery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49834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356" t="5843" r="11550" b="40258"/>
          <a:stretch/>
        </p:blipFill>
        <p:spPr>
          <a:xfrm>
            <a:off x="0" y="0"/>
            <a:ext cx="12219243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19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Left aortic arch with </a:t>
            </a:r>
            <a:r>
              <a:rPr lang="en-US" dirty="0" err="1"/>
              <a:t>abberant</a:t>
            </a:r>
            <a:r>
              <a:rPr lang="en-US" dirty="0"/>
              <a:t> right subclavian artery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3113" b="29846"/>
          <a:stretch/>
        </p:blipFill>
        <p:spPr>
          <a:xfrm>
            <a:off x="1381878" y="2370219"/>
            <a:ext cx="10124322" cy="385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54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4530" y="2217988"/>
            <a:ext cx="6919740" cy="402431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37284" y="3296653"/>
            <a:ext cx="757990" cy="26469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ight Arrow 7"/>
          <p:cNvSpPr/>
          <p:nvPr/>
        </p:nvSpPr>
        <p:spPr>
          <a:xfrm>
            <a:off x="2919663" y="3296653"/>
            <a:ext cx="798095" cy="276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/>
          <p:cNvSpPr/>
          <p:nvPr/>
        </p:nvSpPr>
        <p:spPr>
          <a:xfrm rot="20227647">
            <a:off x="4371768" y="4342886"/>
            <a:ext cx="643408" cy="31282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/>
          <p:cNvSpPr txBox="1"/>
          <p:nvPr/>
        </p:nvSpPr>
        <p:spPr>
          <a:xfrm>
            <a:off x="8686800" y="2731168"/>
            <a:ext cx="31763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is abnormal regression of right arch between origin of right common carotid and right subclavian.</a:t>
            </a:r>
          </a:p>
          <a:p>
            <a:endParaRPr lang="en-US" dirty="0"/>
          </a:p>
          <a:p>
            <a:r>
              <a:rPr lang="en-US" dirty="0"/>
              <a:t>This leaves distal remnant of right sided aortic arch along with subclavian artery are aberrant artery.</a:t>
            </a:r>
            <a:endParaRPr lang="en-IN" dirty="0"/>
          </a:p>
        </p:txBody>
      </p:sp>
      <p:sp>
        <p:nvSpPr>
          <p:cNvPr id="3" name="Oval 2"/>
          <p:cNvSpPr/>
          <p:nvPr/>
        </p:nvSpPr>
        <p:spPr>
          <a:xfrm rot="21030746">
            <a:off x="4009702" y="3428736"/>
            <a:ext cx="1612231" cy="1710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062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370218" y="1515291"/>
            <a:ext cx="4963884" cy="4572001"/>
            <a:chOff x="3370218" y="1436915"/>
            <a:chExt cx="4963884" cy="4650377"/>
          </a:xfrm>
        </p:grpSpPr>
        <p:cxnSp>
          <p:nvCxnSpPr>
            <p:cNvPr id="5" name="Curved Connector 4"/>
            <p:cNvCxnSpPr/>
            <p:nvPr/>
          </p:nvCxnSpPr>
          <p:spPr>
            <a:xfrm rot="16200000" flipH="1">
              <a:off x="2364378" y="2534193"/>
              <a:ext cx="4467497" cy="2455817"/>
            </a:xfrm>
            <a:prstGeom prst="curvedConnector3">
              <a:avLst>
                <a:gd name="adj1" fmla="val 69883"/>
              </a:avLst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5400000">
              <a:off x="4754880" y="2508071"/>
              <a:ext cx="4650377" cy="2508066"/>
            </a:xfrm>
            <a:prstGeom prst="curvedConnector3">
              <a:avLst>
                <a:gd name="adj1" fmla="val 68539"/>
              </a:avLst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4805383" y="1564603"/>
            <a:ext cx="2771442" cy="3535920"/>
            <a:chOff x="4805383" y="1564603"/>
            <a:chExt cx="2771442" cy="3535920"/>
          </a:xfrm>
        </p:grpSpPr>
        <p:sp>
          <p:nvSpPr>
            <p:cNvPr id="14" name="Arc 13"/>
            <p:cNvSpPr/>
            <p:nvPr/>
          </p:nvSpPr>
          <p:spPr>
            <a:xfrm rot="21023076">
              <a:off x="4805383" y="1564603"/>
              <a:ext cx="985104" cy="3535920"/>
            </a:xfrm>
            <a:prstGeom prst="arc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FF0000"/>
                </a:solidFill>
              </a:endParaRPr>
            </a:p>
          </p:txBody>
        </p:sp>
        <p:sp>
          <p:nvSpPr>
            <p:cNvPr id="16" name="Arc 15"/>
            <p:cNvSpPr/>
            <p:nvPr/>
          </p:nvSpPr>
          <p:spPr>
            <a:xfrm rot="15622684">
              <a:off x="5219699" y="2218478"/>
              <a:ext cx="2931996" cy="1782256"/>
            </a:xfrm>
            <a:prstGeom prst="arc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FF00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647004" y="1117950"/>
            <a:ext cx="223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Trunco aortic sac</a:t>
            </a:r>
            <a:endParaRPr lang="en-IN" dirty="0"/>
          </a:p>
        </p:txBody>
      </p:sp>
      <p:sp>
        <p:nvSpPr>
          <p:cNvPr id="19" name="TextBox 18"/>
          <p:cNvSpPr txBox="1"/>
          <p:nvPr/>
        </p:nvSpPr>
        <p:spPr>
          <a:xfrm>
            <a:off x="6436547" y="5538651"/>
            <a:ext cx="2380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Paired dorsal aortae</a:t>
            </a:r>
            <a:endParaRPr lang="en-IN" dirty="0"/>
          </a:p>
        </p:txBody>
      </p:sp>
      <p:cxnSp>
        <p:nvCxnSpPr>
          <p:cNvPr id="42" name="Straight Connector 41"/>
          <p:cNvCxnSpPr/>
          <p:nvPr/>
        </p:nvCxnSpPr>
        <p:spPr>
          <a:xfrm flipH="1" flipV="1">
            <a:off x="3461657" y="1644831"/>
            <a:ext cx="1798022" cy="192531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3461657" y="1962873"/>
            <a:ext cx="2017381" cy="213972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 flipV="1">
            <a:off x="3461657" y="2410858"/>
            <a:ext cx="2056325" cy="5773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3528342" y="2635739"/>
            <a:ext cx="2044853" cy="307276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3735978" y="2931674"/>
            <a:ext cx="2033380" cy="621016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14" idx="2"/>
          </p:cNvCxnSpPr>
          <p:nvPr/>
        </p:nvCxnSpPr>
        <p:spPr>
          <a:xfrm flipH="1">
            <a:off x="4025582" y="3250290"/>
            <a:ext cx="1757985" cy="916761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6161908" y="1515282"/>
            <a:ext cx="2172194" cy="322078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5894950" y="1817581"/>
            <a:ext cx="2405786" cy="359265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5859401" y="2129733"/>
            <a:ext cx="2441335" cy="309648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783567" y="2635739"/>
            <a:ext cx="2417898" cy="0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763878" y="2931674"/>
            <a:ext cx="2335093" cy="177932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783567" y="3250290"/>
            <a:ext cx="2119462" cy="458380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Flowchart: Off-page Connector 77"/>
          <p:cNvSpPr/>
          <p:nvPr/>
        </p:nvSpPr>
        <p:spPr>
          <a:xfrm rot="20196057">
            <a:off x="4851591" y="3651598"/>
            <a:ext cx="382339" cy="458381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9" name="Flowchart: Off-page Connector 78"/>
          <p:cNvSpPr/>
          <p:nvPr/>
        </p:nvSpPr>
        <p:spPr>
          <a:xfrm rot="983265">
            <a:off x="6623263" y="3479478"/>
            <a:ext cx="382339" cy="458381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0" name="Straight Connector 89"/>
          <p:cNvCxnSpPr/>
          <p:nvPr/>
        </p:nvCxnSpPr>
        <p:spPr>
          <a:xfrm>
            <a:off x="8241183" y="2614734"/>
            <a:ext cx="613218" cy="291663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2984184" y="2906397"/>
            <a:ext cx="618054" cy="335785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8449124" y="1167777"/>
            <a:ext cx="290255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97" name="Rectangle 96"/>
          <p:cNvSpPr/>
          <p:nvPr/>
        </p:nvSpPr>
        <p:spPr>
          <a:xfrm>
            <a:off x="8445280" y="1497665"/>
            <a:ext cx="36420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98" name="Rectangle 97"/>
          <p:cNvSpPr/>
          <p:nvPr/>
        </p:nvSpPr>
        <p:spPr>
          <a:xfrm>
            <a:off x="8412150" y="1943583"/>
            <a:ext cx="36420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99" name="Rectangle 98"/>
          <p:cNvSpPr/>
          <p:nvPr/>
        </p:nvSpPr>
        <p:spPr>
          <a:xfrm>
            <a:off x="8279513" y="2487715"/>
            <a:ext cx="36420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00" name="Rectangle 99"/>
          <p:cNvSpPr/>
          <p:nvPr/>
        </p:nvSpPr>
        <p:spPr>
          <a:xfrm flipH="1">
            <a:off x="8148873" y="2971893"/>
            <a:ext cx="494842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8027839" y="3593784"/>
            <a:ext cx="36420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-12891" y="3193674"/>
            <a:ext cx="307968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7-intersegmental artery</a:t>
            </a:r>
          </a:p>
        </p:txBody>
      </p:sp>
    </p:spTree>
    <p:extLst>
      <p:ext uri="{BB962C8B-B14F-4D97-AF65-F5344CB8AC3E}">
        <p14:creationId xmlns:p14="http://schemas.microsoft.com/office/powerpoint/2010/main" val="266845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96" grpId="0"/>
      <p:bldP spid="97" grpId="0"/>
      <p:bldP spid="98" grpId="0"/>
      <p:bldP spid="99" grpId="0"/>
      <p:bldP spid="100" grpId="0"/>
      <p:bldP spid="101" grpId="0"/>
      <p:bldP spid="10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WhatsApp Video 2022-05-03 at 12.46.57 A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9725" y="2181399"/>
            <a:ext cx="8970963" cy="4024313"/>
          </a:xfrm>
        </p:spPr>
      </p:pic>
    </p:spTree>
    <p:extLst>
      <p:ext uri="{BB962C8B-B14F-4D97-AF65-F5344CB8AC3E}">
        <p14:creationId xmlns:p14="http://schemas.microsoft.com/office/powerpoint/2010/main" val="99139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228" r="8256"/>
          <a:stretch/>
        </p:blipFill>
        <p:spPr>
          <a:xfrm>
            <a:off x="0" y="0"/>
            <a:ext cx="4547937" cy="6858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25451" y="2129589"/>
            <a:ext cx="6509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 is the most common anomaly involving the aortic arch</a:t>
            </a:r>
          </a:p>
          <a:p>
            <a:endParaRPr lang="en-US" sz="2400" dirty="0"/>
          </a:p>
          <a:p>
            <a:r>
              <a:rPr lang="en-US" sz="2400" dirty="0"/>
              <a:t>It is usually asymptomatic</a:t>
            </a:r>
          </a:p>
          <a:p>
            <a:endParaRPr lang="en-US" sz="2400" dirty="0"/>
          </a:p>
          <a:p>
            <a:r>
              <a:rPr lang="en-US" sz="2400" dirty="0"/>
              <a:t>This combination forms a partial vascular ring on the left side of trachea and esophagus.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798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Dysphagia </a:t>
            </a:r>
            <a:r>
              <a:rPr lang="en-US" dirty="0" err="1"/>
              <a:t>lusoria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due to retro esophageal course of right subclavian artery which compresses the esophagus.</a:t>
            </a:r>
          </a:p>
          <a:p>
            <a:endParaRPr lang="en-US" dirty="0"/>
          </a:p>
          <a:p>
            <a:r>
              <a:rPr lang="en-US" dirty="0"/>
              <a:t>10% of adults with this anomaly have the symptoms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48782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26" t="43546" r="56307" b="39089"/>
          <a:stretch/>
        </p:blipFill>
        <p:spPr>
          <a:xfrm>
            <a:off x="2462463" y="0"/>
            <a:ext cx="6140115" cy="696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10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608"/>
          <a:stretch/>
        </p:blipFill>
        <p:spPr>
          <a:xfrm>
            <a:off x="1222501" y="-1"/>
            <a:ext cx="9853107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295" y="5770966"/>
            <a:ext cx="729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axial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11075608" y="5770966"/>
            <a:ext cx="1179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Saggital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513522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3420" y="618423"/>
            <a:ext cx="5815263" cy="60230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astellar" panose="020A0402060406010301" pitchFamily="18" charset="0"/>
              </a:rPr>
              <a:t>Left aortic arch with </a:t>
            </a:r>
            <a:r>
              <a:rPr lang="en-US" sz="2400" dirty="0" err="1">
                <a:latin typeface="Castellar" panose="020A0402060406010301" pitchFamily="18" charset="0"/>
              </a:rPr>
              <a:t>abberant</a:t>
            </a:r>
            <a:r>
              <a:rPr lang="en-US" sz="2400" dirty="0">
                <a:latin typeface="Castellar" panose="020A0402060406010301" pitchFamily="18" charset="0"/>
              </a:rPr>
              <a:t> right subclavian artery </a:t>
            </a:r>
          </a:p>
          <a:p>
            <a:pPr marL="0" indent="0">
              <a:buNone/>
            </a:pPr>
            <a:endParaRPr lang="en-US" sz="2400" dirty="0">
              <a:latin typeface="Castellar" panose="020A0402060406010301" pitchFamily="18" charset="0"/>
            </a:endParaRPr>
          </a:p>
          <a:p>
            <a:pPr marL="0" indent="0">
              <a:buNone/>
            </a:pPr>
            <a:endParaRPr lang="en-US" sz="2400" dirty="0">
              <a:latin typeface="Castellar" panose="020A0402060406010301" pitchFamily="18" charset="0"/>
            </a:endParaRPr>
          </a:p>
          <a:p>
            <a:pPr marL="0" indent="0">
              <a:buNone/>
            </a:pPr>
            <a:r>
              <a:rPr lang="en-US" dirty="0"/>
              <a:t>The ring consist of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Ascending aorta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Left aortic arch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Descending aorta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Distal remnant of right aortic arch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Right arterial duct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Right pulmonary artery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Pulmonary trunk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heart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259" y="-594"/>
            <a:ext cx="4548010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13420" y="1696453"/>
            <a:ext cx="3838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stellar" panose="020A0402060406010301" pitchFamily="18" charset="0"/>
              </a:rPr>
              <a:t>+ right arterial duct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8843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400212"/>
            <a:ext cx="8610600" cy="1293028"/>
          </a:xfrm>
        </p:spPr>
        <p:txBody>
          <a:bodyPr/>
          <a:lstStyle/>
          <a:p>
            <a:r>
              <a:rPr lang="en-US" dirty="0"/>
              <a:t>Left aortic arch with diverticulum of </a:t>
            </a:r>
            <a:r>
              <a:rPr lang="en-US" dirty="0" err="1"/>
              <a:t>kommerell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802"/>
            <a:ext cx="10820400" cy="4024125"/>
          </a:xfrm>
        </p:spPr>
        <p:txBody>
          <a:bodyPr/>
          <a:lstStyle/>
          <a:p>
            <a:r>
              <a:rPr lang="en-US" dirty="0" err="1"/>
              <a:t>Kommerrel’s</a:t>
            </a:r>
            <a:r>
              <a:rPr lang="en-US" dirty="0"/>
              <a:t> diverticulum refers to aneurysmal dilatation of descending</a:t>
            </a:r>
          </a:p>
          <a:p>
            <a:pPr marL="0" indent="0">
              <a:buNone/>
            </a:pPr>
            <a:r>
              <a:rPr lang="en-US" dirty="0"/>
              <a:t> aorta at the origin of an </a:t>
            </a:r>
            <a:r>
              <a:rPr lang="en-US" dirty="0" err="1"/>
              <a:t>abberent</a:t>
            </a:r>
            <a:r>
              <a:rPr lang="en-US" dirty="0"/>
              <a:t> subclavian artery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653" t="19156" r="27406" b="30263"/>
          <a:stretch/>
        </p:blipFill>
        <p:spPr>
          <a:xfrm>
            <a:off x="2895600" y="3019926"/>
            <a:ext cx="5847348" cy="370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55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0"/>
            <a:ext cx="8610600" cy="1293028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Copperplate Gothic Bold" panose="020E0705020206020404" pitchFamily="34" charset="0"/>
                <a:ea typeface="Yu Gothic" panose="020B0400000000000000" pitchFamily="34" charset="-128"/>
              </a:rPr>
              <a:t>Right aortic arch with </a:t>
            </a:r>
            <a:r>
              <a:rPr lang="en-US" sz="1800" dirty="0" err="1">
                <a:latin typeface="Copperplate Gothic Bold" panose="020E0705020206020404" pitchFamily="34" charset="0"/>
                <a:ea typeface="Yu Gothic" panose="020B0400000000000000" pitchFamily="34" charset="-128"/>
              </a:rPr>
              <a:t>abberant</a:t>
            </a:r>
            <a:r>
              <a:rPr lang="en-US" sz="1800" dirty="0">
                <a:latin typeface="Copperplate Gothic Bold" panose="020E0705020206020404" pitchFamily="34" charset="0"/>
                <a:ea typeface="Yu Gothic" panose="020B0400000000000000" pitchFamily="34" charset="-128"/>
              </a:rPr>
              <a:t> left subclavian artery</a:t>
            </a:r>
            <a:endParaRPr lang="en-IN" sz="1800" dirty="0">
              <a:latin typeface="Copperplate Gothic Bold" panose="020E0705020206020404" pitchFamily="34" charset="0"/>
              <a:ea typeface="Yu Gothic" panose="020B0400000000000000" pitchFamily="34" charset="-12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404" t="39946" r="59740"/>
          <a:stretch/>
        </p:blipFill>
        <p:spPr>
          <a:xfrm>
            <a:off x="0" y="0"/>
            <a:ext cx="463575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0242" y="1958001"/>
            <a:ext cx="72017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1)Persistence of right arch and regression of left arch between left common carotid and left subclavian</a:t>
            </a:r>
          </a:p>
          <a:p>
            <a:endParaRPr lang="en-US" sz="2400" dirty="0"/>
          </a:p>
          <a:p>
            <a:r>
              <a:rPr lang="en-US" sz="2400" dirty="0"/>
              <a:t>2)Right arterial duct </a:t>
            </a:r>
            <a:r>
              <a:rPr lang="en-US" sz="2400" dirty="0" err="1"/>
              <a:t>regressess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731917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5616" y="2362367"/>
            <a:ext cx="6919740" cy="402431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276120">
            <a:off x="6874955" y="3183156"/>
            <a:ext cx="830179" cy="28030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Left Arrow 5"/>
          <p:cNvSpPr/>
          <p:nvPr/>
        </p:nvSpPr>
        <p:spPr>
          <a:xfrm>
            <a:off x="7715041" y="3267265"/>
            <a:ext cx="959729" cy="3609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Left Arrow 6"/>
          <p:cNvSpPr/>
          <p:nvPr/>
        </p:nvSpPr>
        <p:spPr>
          <a:xfrm rot="8282767">
            <a:off x="3164306" y="4454112"/>
            <a:ext cx="637673" cy="3850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ight Arrow 2"/>
          <p:cNvSpPr/>
          <p:nvPr/>
        </p:nvSpPr>
        <p:spPr>
          <a:xfrm rot="14701895">
            <a:off x="4262683" y="4903562"/>
            <a:ext cx="830179" cy="413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/>
          <p:cNvSpPr/>
          <p:nvPr/>
        </p:nvSpPr>
        <p:spPr>
          <a:xfrm rot="19974764">
            <a:off x="4003760" y="4375475"/>
            <a:ext cx="623130" cy="3563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/>
          <p:cNvSpPr/>
          <p:nvPr/>
        </p:nvSpPr>
        <p:spPr>
          <a:xfrm>
            <a:off x="5507604" y="3496316"/>
            <a:ext cx="1864895" cy="1318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282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1165"/>
          <a:stretch/>
        </p:blipFill>
        <p:spPr>
          <a:xfrm>
            <a:off x="3573379" y="652367"/>
            <a:ext cx="5450305" cy="53511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52367"/>
            <a:ext cx="36816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Left subclavian takes its origin from the distal part of left sided arch</a:t>
            </a:r>
          </a:p>
          <a:p>
            <a:endParaRPr lang="en-US" b="1" dirty="0"/>
          </a:p>
          <a:p>
            <a:r>
              <a:rPr lang="en-US" b="1" dirty="0"/>
              <a:t>During fetal life, this forms</a:t>
            </a:r>
            <a:r>
              <a:rPr lang="en-US" b="1" dirty="0">
                <a:solidFill>
                  <a:srgbClr val="FF0000"/>
                </a:solidFill>
              </a:rPr>
              <a:t> a u shaped vascular loop</a:t>
            </a:r>
            <a:r>
              <a:rPr lang="en-US" b="1" dirty="0"/>
              <a:t> that encircles trachea and esophagus from behind</a:t>
            </a:r>
          </a:p>
          <a:p>
            <a:endParaRPr lang="en-US" b="1" dirty="0"/>
          </a:p>
          <a:p>
            <a:r>
              <a:rPr lang="en-US" b="1" dirty="0"/>
              <a:t>They are-</a:t>
            </a:r>
          </a:p>
          <a:p>
            <a:r>
              <a:rPr lang="en-US" b="1" dirty="0"/>
              <a:t>1)Ascending aorta</a:t>
            </a:r>
          </a:p>
          <a:p>
            <a:r>
              <a:rPr lang="en-US" b="1" dirty="0"/>
              <a:t>2)Right aortic arch</a:t>
            </a:r>
          </a:p>
          <a:p>
            <a:r>
              <a:rPr lang="en-US" b="1" dirty="0"/>
              <a:t>3)Distal remnant of left aortic arch</a:t>
            </a:r>
          </a:p>
          <a:p>
            <a:r>
              <a:rPr lang="en-US" b="1" dirty="0"/>
              <a:t>4)Left sided arterial duct and pulmonary trunk</a:t>
            </a:r>
            <a:endParaRPr lang="en-IN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023684" y="854242"/>
            <a:ext cx="28153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After birth:</a:t>
            </a:r>
          </a:p>
          <a:p>
            <a:endParaRPr lang="en-US" b="1" dirty="0"/>
          </a:p>
          <a:p>
            <a:r>
              <a:rPr lang="en-US" b="1" dirty="0"/>
              <a:t>Left arterial duct closes</a:t>
            </a:r>
          </a:p>
          <a:p>
            <a:endParaRPr lang="en-US" b="1" dirty="0"/>
          </a:p>
          <a:p>
            <a:r>
              <a:rPr lang="en-US" b="1" dirty="0"/>
              <a:t>Distal remnant of left aortic arch persist as diverticular outpouching ,called </a:t>
            </a:r>
            <a:r>
              <a:rPr lang="en-US" b="1" dirty="0" err="1">
                <a:solidFill>
                  <a:srgbClr val="FF0000"/>
                </a:solidFill>
              </a:rPr>
              <a:t>diverticulam</a:t>
            </a:r>
            <a:r>
              <a:rPr lang="en-US" b="1" dirty="0">
                <a:solidFill>
                  <a:srgbClr val="FF0000"/>
                </a:solidFill>
              </a:rPr>
              <a:t> of </a:t>
            </a:r>
            <a:r>
              <a:rPr lang="en-US" b="1" dirty="0" err="1">
                <a:solidFill>
                  <a:srgbClr val="FF0000"/>
                </a:solidFill>
              </a:rPr>
              <a:t>kommerell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endParaRPr lang="en-US" b="1" dirty="0"/>
          </a:p>
          <a:p>
            <a:r>
              <a:rPr lang="en-US" b="1" dirty="0"/>
              <a:t>Left subclavian arises from its apex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685877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urved Connector 4"/>
          <p:cNvCxnSpPr/>
          <p:nvPr/>
        </p:nvCxnSpPr>
        <p:spPr>
          <a:xfrm rot="16200000" flipH="1">
            <a:off x="4072324" y="4179865"/>
            <a:ext cx="1830338" cy="1804713"/>
          </a:xfrm>
          <a:prstGeom prst="curvedConnector3">
            <a:avLst>
              <a:gd name="adj1" fmla="val 50000"/>
            </a:avLst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4805383" y="1564603"/>
            <a:ext cx="2771442" cy="3535920"/>
            <a:chOff x="4805383" y="1564603"/>
            <a:chExt cx="2771442" cy="3535920"/>
          </a:xfrm>
        </p:grpSpPr>
        <p:sp>
          <p:nvSpPr>
            <p:cNvPr id="8" name="Arc 7"/>
            <p:cNvSpPr/>
            <p:nvPr/>
          </p:nvSpPr>
          <p:spPr>
            <a:xfrm rot="21023076">
              <a:off x="4805383" y="1564603"/>
              <a:ext cx="985104" cy="3535920"/>
            </a:xfrm>
            <a:prstGeom prst="arc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FF0000"/>
                </a:solidFill>
              </a:endParaRPr>
            </a:p>
          </p:txBody>
        </p:sp>
        <p:sp>
          <p:nvSpPr>
            <p:cNvPr id="9" name="Arc 8"/>
            <p:cNvSpPr/>
            <p:nvPr/>
          </p:nvSpPr>
          <p:spPr>
            <a:xfrm rot="15622684">
              <a:off x="5219699" y="2218478"/>
              <a:ext cx="2931996" cy="1782256"/>
            </a:xfrm>
            <a:prstGeom prst="arc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FF0000"/>
                </a:solidFill>
              </a:endParaRPr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 flipV="1">
            <a:off x="3461657" y="1644831"/>
            <a:ext cx="1798022" cy="192531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461657" y="1962873"/>
            <a:ext cx="2017381" cy="213972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3461657" y="2410858"/>
            <a:ext cx="2056325" cy="5773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528342" y="2635739"/>
            <a:ext cx="2044853" cy="307276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735978" y="2931674"/>
            <a:ext cx="2033380" cy="621016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8" idx="2"/>
            <a:endCxn id="24" idx="0"/>
          </p:cNvCxnSpPr>
          <p:nvPr/>
        </p:nvCxnSpPr>
        <p:spPr>
          <a:xfrm flipH="1">
            <a:off x="4951742" y="3250290"/>
            <a:ext cx="831825" cy="420156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161908" y="1515282"/>
            <a:ext cx="2172194" cy="322078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894950" y="1817581"/>
            <a:ext cx="2405786" cy="359265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859401" y="2129733"/>
            <a:ext cx="2441335" cy="309648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83567" y="2635739"/>
            <a:ext cx="2417898" cy="0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63878" y="2931674"/>
            <a:ext cx="2335093" cy="177932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783567" y="3250290"/>
            <a:ext cx="2119462" cy="458380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lowchart: Off-page Connector 23"/>
          <p:cNvSpPr/>
          <p:nvPr/>
        </p:nvSpPr>
        <p:spPr>
          <a:xfrm rot="20196057">
            <a:off x="4851591" y="3651598"/>
            <a:ext cx="382339" cy="458381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Flowchart: Off-page Connector 24"/>
          <p:cNvSpPr/>
          <p:nvPr/>
        </p:nvSpPr>
        <p:spPr>
          <a:xfrm rot="983265">
            <a:off x="6623263" y="3479478"/>
            <a:ext cx="382339" cy="458381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6" name="Straight Connector 25"/>
          <p:cNvCxnSpPr/>
          <p:nvPr/>
        </p:nvCxnSpPr>
        <p:spPr>
          <a:xfrm>
            <a:off x="8241183" y="2614734"/>
            <a:ext cx="613218" cy="291663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984184" y="2906397"/>
            <a:ext cx="618054" cy="335785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8449124" y="1167777"/>
            <a:ext cx="290255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445280" y="1497665"/>
            <a:ext cx="36420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412150" y="1943583"/>
            <a:ext cx="36420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279513" y="2487715"/>
            <a:ext cx="36420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32" name="Rectangle 31"/>
          <p:cNvSpPr/>
          <p:nvPr/>
        </p:nvSpPr>
        <p:spPr>
          <a:xfrm flipH="1">
            <a:off x="8148873" y="2971893"/>
            <a:ext cx="494842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027839" y="3593784"/>
            <a:ext cx="36420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364360" y="3050235"/>
            <a:ext cx="328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7</a:t>
            </a:r>
          </a:p>
        </p:txBody>
      </p:sp>
      <p:cxnSp>
        <p:nvCxnSpPr>
          <p:cNvPr id="40" name="Curved Connector 39"/>
          <p:cNvCxnSpPr/>
          <p:nvPr/>
        </p:nvCxnSpPr>
        <p:spPr>
          <a:xfrm rot="5400000">
            <a:off x="5755413" y="3923852"/>
            <a:ext cx="2232438" cy="1963560"/>
          </a:xfrm>
          <a:prstGeom prst="curvedConnector3">
            <a:avLst>
              <a:gd name="adj1" fmla="val 50000"/>
            </a:avLst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3735978" y="3479480"/>
            <a:ext cx="289604" cy="6875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3602238" y="2971893"/>
            <a:ext cx="133740" cy="507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 flipV="1">
            <a:off x="3513693" y="2447503"/>
            <a:ext cx="41701" cy="4955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3461657" y="1962873"/>
            <a:ext cx="52036" cy="4479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3461657" y="1644831"/>
            <a:ext cx="0" cy="3180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7886779" y="3050235"/>
            <a:ext cx="230656" cy="7391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31" idx="1"/>
          </p:cNvCxnSpPr>
          <p:nvPr/>
        </p:nvCxnSpPr>
        <p:spPr>
          <a:xfrm flipV="1">
            <a:off x="8098971" y="2726242"/>
            <a:ext cx="180542" cy="348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31" idx="1"/>
          </p:cNvCxnSpPr>
          <p:nvPr/>
        </p:nvCxnSpPr>
        <p:spPr>
          <a:xfrm flipV="1">
            <a:off x="8279513" y="2069859"/>
            <a:ext cx="54589" cy="65638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8306630" y="1755329"/>
            <a:ext cx="33130" cy="4459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8334102" y="1515282"/>
            <a:ext cx="13034" cy="2552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4009168" y="3670710"/>
            <a:ext cx="831825" cy="420156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576457" y="705394"/>
            <a:ext cx="246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Circle of </a:t>
            </a:r>
            <a:r>
              <a:rPr lang="en-US" dirty="0" err="1"/>
              <a:t>willis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1703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2" grpId="0"/>
      <p:bldP spid="2" grpId="0"/>
      <p:bldP spid="2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severity of the esophageal and tracheal compression depends on the size of the diverticulum</a:t>
            </a:r>
          </a:p>
          <a:p>
            <a:endParaRPr lang="en-US" dirty="0"/>
          </a:p>
          <a:p>
            <a:r>
              <a:rPr lang="en-US" dirty="0"/>
              <a:t>The presence of a diverticulum </a:t>
            </a:r>
            <a:r>
              <a:rPr lang="en-US" dirty="0" err="1"/>
              <a:t>postnatally</a:t>
            </a:r>
            <a:r>
              <a:rPr lang="en-US" dirty="0"/>
              <a:t> indicates the presence of arterial ligament between apex and left pulmonary artery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47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2347" y="529389"/>
            <a:ext cx="863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CLINICAL IMPORTANCE: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312821" y="1467853"/>
            <a:ext cx="1098483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Aberrant subclavian artery in absence of vascular ring </a:t>
            </a:r>
            <a:r>
              <a:rPr lang="en-US" sz="2000" dirty="0">
                <a:solidFill>
                  <a:srgbClr val="FF0000"/>
                </a:solidFill>
              </a:rPr>
              <a:t>is rarely symptomatic</a:t>
            </a:r>
            <a:r>
              <a:rPr lang="en-US" sz="20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In angiography, assessing coronaries via aberrant subclavian artery  is difficult.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Aberrant right subclavian artery is usually associated with coarctation.</a:t>
            </a:r>
          </a:p>
          <a:p>
            <a:r>
              <a:rPr lang="en-US" dirty="0"/>
              <a:t>    Aberrant right subclavian artery is distal to the coarctation.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3116179" y="4761062"/>
            <a:ext cx="5654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LcPeriod"/>
            </a:pPr>
            <a:r>
              <a:rPr lang="en-US" dirty="0"/>
              <a:t>Discrepancy in </a:t>
            </a:r>
            <a:r>
              <a:rPr lang="en-US" dirty="0">
                <a:solidFill>
                  <a:srgbClr val="FF0000"/>
                </a:solidFill>
              </a:rPr>
              <a:t>right and left arm BP.</a:t>
            </a:r>
          </a:p>
          <a:p>
            <a:pPr marL="400050" indent="-400050">
              <a:buFont typeface="+mj-lt"/>
              <a:buAutoNum type="romanLcPeriod"/>
            </a:pPr>
            <a:endParaRPr lang="en-US" dirty="0">
              <a:solidFill>
                <a:srgbClr val="FF0000"/>
              </a:solidFill>
            </a:endParaRPr>
          </a:p>
          <a:p>
            <a:pPr marL="400050" indent="-400050">
              <a:buFont typeface="+mj-lt"/>
              <a:buAutoNum type="romanLcPeriod"/>
            </a:pPr>
            <a:r>
              <a:rPr lang="en-US" dirty="0"/>
              <a:t>Chest x-ray - </a:t>
            </a:r>
            <a:r>
              <a:rPr lang="en-US" dirty="0">
                <a:solidFill>
                  <a:srgbClr val="FF0000"/>
                </a:solidFill>
              </a:rPr>
              <a:t>unilateral rib notching</a:t>
            </a:r>
            <a:endParaRPr lang="en-I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463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6905" y="3096929"/>
            <a:ext cx="10820400" cy="40241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</a:t>
            </a:r>
            <a:r>
              <a:rPr lang="en-US" dirty="0">
                <a:solidFill>
                  <a:srgbClr val="FF0000"/>
                </a:solidFill>
              </a:rPr>
              <a:t>asymptomatic</a:t>
            </a:r>
            <a:r>
              <a:rPr lang="en-US" dirty="0"/>
              <a:t> , </a:t>
            </a:r>
            <a:r>
              <a:rPr lang="en-US" dirty="0" err="1"/>
              <a:t>abberant</a:t>
            </a:r>
            <a:r>
              <a:rPr lang="en-US" dirty="0"/>
              <a:t> subclavian artery in isolation </a:t>
            </a:r>
            <a:r>
              <a:rPr lang="en-US" dirty="0">
                <a:solidFill>
                  <a:srgbClr val="FF0000"/>
                </a:solidFill>
              </a:rPr>
              <a:t>does not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treatment</a:t>
            </a:r>
            <a:endParaRPr lang="en-I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460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4536" y="355299"/>
            <a:ext cx="10206789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>ABBERANT ORIGIN OF SUBCLAVIAN ARTERY ASSOCIATED WITH DIVERTICULUM OF KOMMEREL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Long term risk of atherosclerosis and </a:t>
            </a:r>
            <a:r>
              <a:rPr lang="en-US" dirty="0" err="1">
                <a:solidFill>
                  <a:srgbClr val="FF0000"/>
                </a:solidFill>
              </a:rPr>
              <a:t>torturosity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of the </a:t>
            </a:r>
            <a:r>
              <a:rPr lang="en-US" dirty="0" err="1"/>
              <a:t>abberant</a:t>
            </a:r>
            <a:r>
              <a:rPr lang="en-US" dirty="0"/>
              <a:t> subclavian </a:t>
            </a:r>
          </a:p>
          <a:p>
            <a:pPr marL="0" indent="0">
              <a:buNone/>
            </a:pPr>
            <a:r>
              <a:rPr lang="en-US" dirty="0"/>
              <a:t>artery associated with diverticulum of </a:t>
            </a:r>
            <a:r>
              <a:rPr lang="en-US" dirty="0" err="1"/>
              <a:t>kommerel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Increased risk of rupture </a:t>
            </a:r>
            <a:r>
              <a:rPr lang="en-US" dirty="0"/>
              <a:t>of diverticulum-</a:t>
            </a:r>
            <a:r>
              <a:rPr lang="en-US" dirty="0">
                <a:solidFill>
                  <a:srgbClr val="FF0000"/>
                </a:solidFill>
              </a:rPr>
              <a:t>50% patients need surgery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Symptomatic patients , ring can be relieved by division of arterial ligament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Surgical excision should be planned if the </a:t>
            </a:r>
            <a:r>
              <a:rPr lang="en-US" dirty="0">
                <a:solidFill>
                  <a:srgbClr val="FF0000"/>
                </a:solidFill>
              </a:rPr>
              <a:t>aneurysmal segment is more than 50mm in diameter.</a:t>
            </a:r>
          </a:p>
          <a:p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8300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Cervical aortic arch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Aortic arch is cervical                        apex reaches upper mediastinum above  </a:t>
            </a:r>
          </a:p>
          <a:p>
            <a:pPr marL="0" indent="0">
              <a:buNone/>
            </a:pPr>
            <a:r>
              <a:rPr lang="en-US" dirty="0"/>
              <a:t>					      the level of clavicle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 is recognized as a </a:t>
            </a:r>
            <a:r>
              <a:rPr lang="en-US" dirty="0">
                <a:solidFill>
                  <a:srgbClr val="C00000"/>
                </a:solidFill>
              </a:rPr>
              <a:t>pulsatile mass in supraclavicular fossa </a:t>
            </a:r>
            <a:r>
              <a:rPr lang="en-US" dirty="0"/>
              <a:t>or lower neck.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cervical aortic arch is often associated with tracheal obstruction.    </a:t>
            </a:r>
            <a:endParaRPr lang="en-IN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006516" y="2394284"/>
            <a:ext cx="15520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51680" y="4668253"/>
            <a:ext cx="14920" cy="818147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0800000" flipH="1" flipV="1">
            <a:off x="3209286" y="5495079"/>
            <a:ext cx="3430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Upper mediastinum is a small space and many structures are confined to it</a:t>
            </a:r>
            <a:endParaRPr lang="en-IN" b="1" u="sng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94884" y="5077326"/>
            <a:ext cx="4054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Clinical clue for diagnosis is </a:t>
            </a:r>
            <a:r>
              <a:rPr lang="en-US" dirty="0">
                <a:solidFill>
                  <a:srgbClr val="FF0000"/>
                </a:solidFill>
              </a:rPr>
              <a:t>compression of cervical aortic arch </a:t>
            </a:r>
            <a:r>
              <a:rPr lang="en-US" dirty="0"/>
              <a:t>results in </a:t>
            </a:r>
            <a:r>
              <a:rPr lang="en-US" dirty="0">
                <a:solidFill>
                  <a:srgbClr val="FF0000"/>
                </a:solidFill>
              </a:rPr>
              <a:t>loss of femoral pulse</a:t>
            </a:r>
            <a:r>
              <a:rPr lang="en-US" dirty="0"/>
              <a:t>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159317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WhatsApp Video 2022-05-03 at 11.53.48 P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770"/>
            <a:ext cx="12192000" cy="591038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F4C2F2-874B-AC1B-72D3-A81BAE24A68E}"/>
              </a:ext>
            </a:extLst>
          </p:cNvPr>
          <p:cNvSpPr txBox="1"/>
          <p:nvPr/>
        </p:nvSpPr>
        <p:spPr>
          <a:xfrm>
            <a:off x="1891430" y="5968158"/>
            <a:ext cx="4204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1)Involution of 4</a:t>
            </a:r>
            <a:r>
              <a:rPr lang="en-US" baseline="30000" dirty="0"/>
              <a:t>th</a:t>
            </a:r>
            <a:r>
              <a:rPr lang="en-US" dirty="0"/>
              <a:t> arch / 3</a:t>
            </a:r>
            <a:r>
              <a:rPr lang="en-US" baseline="30000" dirty="0"/>
              <a:t>rd</a:t>
            </a:r>
            <a:r>
              <a:rPr lang="en-US" dirty="0"/>
              <a:t> arch becomes Aortic arch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F0C7F4-242F-4BB3-7922-28F818780567}"/>
              </a:ext>
            </a:extLst>
          </p:cNvPr>
          <p:cNvSpPr txBox="1"/>
          <p:nvPr/>
        </p:nvSpPr>
        <p:spPr>
          <a:xfrm>
            <a:off x="9374166" y="4192841"/>
            <a:ext cx="2474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2)Failure of normal descent of Ascending aorta</a:t>
            </a:r>
          </a:p>
        </p:txBody>
      </p:sp>
    </p:spTree>
    <p:extLst>
      <p:ext uri="{BB962C8B-B14F-4D97-AF65-F5344CB8AC3E}">
        <p14:creationId xmlns:p14="http://schemas.microsoft.com/office/powerpoint/2010/main" val="124002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Interrupted aortic arch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means “ </a:t>
            </a:r>
            <a:r>
              <a:rPr lang="en-US" dirty="0">
                <a:solidFill>
                  <a:srgbClr val="FF0000"/>
                </a:solidFill>
              </a:rPr>
              <a:t>discontinuity anywhere along the aortic arch</a:t>
            </a:r>
            <a:r>
              <a:rPr lang="en-US" dirty="0"/>
              <a:t>”</a:t>
            </a:r>
          </a:p>
          <a:p>
            <a:endParaRPr lang="en-US" dirty="0"/>
          </a:p>
          <a:p>
            <a:r>
              <a:rPr lang="en-US" dirty="0"/>
              <a:t>The arch is usually </a:t>
            </a:r>
            <a:r>
              <a:rPr lang="en-US" dirty="0">
                <a:solidFill>
                  <a:srgbClr val="FF0000"/>
                </a:solidFill>
              </a:rPr>
              <a:t>left sided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It is reported </a:t>
            </a:r>
            <a:r>
              <a:rPr lang="en-US" dirty="0">
                <a:solidFill>
                  <a:schemeClr val="accent1"/>
                </a:solidFill>
              </a:rPr>
              <a:t>in 0.7-1.4% </a:t>
            </a:r>
            <a:r>
              <a:rPr lang="en-US" dirty="0"/>
              <a:t>of patients with CHD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627706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3" t="32622" r="5536" b="45759"/>
          <a:stretch/>
        </p:blipFill>
        <p:spPr>
          <a:xfrm>
            <a:off x="4259178" y="1"/>
            <a:ext cx="4259179" cy="48094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979" r="34614" b="43705"/>
          <a:stretch/>
        </p:blipFill>
        <p:spPr>
          <a:xfrm>
            <a:off x="-1" y="0"/>
            <a:ext cx="4259179" cy="4809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t="38421" r="49088" b="41754"/>
          <a:stretch/>
        </p:blipFill>
        <p:spPr>
          <a:xfrm>
            <a:off x="8157410" y="0"/>
            <a:ext cx="4034589" cy="48094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5326" y="5185611"/>
            <a:ext cx="2358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TYPE A IAA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5233737" y="5185611"/>
            <a:ext cx="1624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TYPE B IAA</a:t>
            </a:r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9793705" y="5185611"/>
            <a:ext cx="1588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TYPE C IAA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223806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50-80% of Type B IAA has </a:t>
            </a:r>
            <a:r>
              <a:rPr lang="en-US" dirty="0" err="1"/>
              <a:t>Digeorge</a:t>
            </a:r>
            <a:r>
              <a:rPr lang="en-US" dirty="0"/>
              <a:t> syndrome(22q11 deletion)</a:t>
            </a:r>
          </a:p>
          <a:p>
            <a:endParaRPr lang="en-US" dirty="0"/>
          </a:p>
          <a:p>
            <a:r>
              <a:rPr lang="en-US" dirty="0"/>
              <a:t>22q11 gene plays important role in neural crest cell migration for development of aortic arches.</a:t>
            </a:r>
          </a:p>
          <a:p>
            <a:endParaRPr lang="en-US" dirty="0"/>
          </a:p>
          <a:p>
            <a:r>
              <a:rPr lang="en-US" dirty="0"/>
              <a:t>Type A and Type C are rarer anomalies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9543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</a:t>
            </a:r>
            <a:r>
              <a:rPr lang="en-US" dirty="0" err="1"/>
              <a:t>manifestions</a:t>
            </a:r>
            <a:r>
              <a:rPr lang="en-US" dirty="0"/>
              <a:t>: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Newborns present with cardiogenic shock when arterial duct closes</a:t>
            </a:r>
          </a:p>
          <a:p>
            <a:endParaRPr lang="en-US" dirty="0"/>
          </a:p>
          <a:p>
            <a:r>
              <a:rPr lang="en-US" dirty="0"/>
              <a:t>Poor perfusion , oliguria , renal failure, acidosis</a:t>
            </a:r>
          </a:p>
          <a:p>
            <a:endParaRPr lang="en-US" dirty="0"/>
          </a:p>
          <a:p>
            <a:r>
              <a:rPr lang="en-US" dirty="0"/>
              <a:t>Patients exhibit differential cyanosis- due to right to left shunting</a:t>
            </a:r>
          </a:p>
          <a:p>
            <a:endParaRPr lang="en-US" dirty="0"/>
          </a:p>
          <a:p>
            <a:r>
              <a:rPr lang="en-US" dirty="0"/>
              <a:t>Most common associated intra cardiac lesion- </a:t>
            </a:r>
            <a:r>
              <a:rPr lang="en-US" dirty="0">
                <a:solidFill>
                  <a:srgbClr val="FF0000"/>
                </a:solidFill>
              </a:rPr>
              <a:t>ventricular septal defect.</a:t>
            </a:r>
          </a:p>
          <a:p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51780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05383" y="1564603"/>
            <a:ext cx="2771442" cy="3535920"/>
            <a:chOff x="4805383" y="1564603"/>
            <a:chExt cx="2771442" cy="3535920"/>
          </a:xfrm>
        </p:grpSpPr>
        <p:sp>
          <p:nvSpPr>
            <p:cNvPr id="6" name="Arc 5"/>
            <p:cNvSpPr/>
            <p:nvPr/>
          </p:nvSpPr>
          <p:spPr>
            <a:xfrm rot="21023076">
              <a:off x="4805383" y="1564603"/>
              <a:ext cx="985104" cy="3535920"/>
            </a:xfrm>
            <a:prstGeom prst="arc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FF0000"/>
                </a:solidFill>
              </a:endParaRPr>
            </a:p>
          </p:txBody>
        </p:sp>
        <p:sp>
          <p:nvSpPr>
            <p:cNvPr id="7" name="Arc 6"/>
            <p:cNvSpPr/>
            <p:nvPr/>
          </p:nvSpPr>
          <p:spPr>
            <a:xfrm rot="15622684">
              <a:off x="5219699" y="2218478"/>
              <a:ext cx="2931996" cy="1782256"/>
            </a:xfrm>
            <a:prstGeom prst="arc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FF0000"/>
                </a:solidFill>
              </a:endParaRPr>
            </a:p>
          </p:txBody>
        </p:sp>
      </p:grpSp>
      <p:cxnSp>
        <p:nvCxnSpPr>
          <p:cNvPr id="10" name="Straight Connector 9"/>
          <p:cNvCxnSpPr/>
          <p:nvPr/>
        </p:nvCxnSpPr>
        <p:spPr>
          <a:xfrm flipH="1" flipV="1">
            <a:off x="3461657" y="2410858"/>
            <a:ext cx="2056325" cy="5773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528342" y="2635739"/>
            <a:ext cx="2044853" cy="307276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2"/>
            <a:endCxn id="20" idx="0"/>
          </p:cNvCxnSpPr>
          <p:nvPr/>
        </p:nvCxnSpPr>
        <p:spPr>
          <a:xfrm flipH="1">
            <a:off x="4951742" y="3250290"/>
            <a:ext cx="831825" cy="420156"/>
          </a:xfrm>
          <a:prstGeom prst="line">
            <a:avLst/>
          </a:prstGeom>
          <a:ln w="123825" cap="rnd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859401" y="2129733"/>
            <a:ext cx="2441335" cy="309648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83567" y="2635739"/>
            <a:ext cx="2417898" cy="0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83567" y="3250290"/>
            <a:ext cx="2119462" cy="458380"/>
          </a:xfrm>
          <a:prstGeom prst="line">
            <a:avLst/>
          </a:prstGeom>
          <a:ln w="123825" cap="rnd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owchart: Off-page Connector 19"/>
          <p:cNvSpPr/>
          <p:nvPr/>
        </p:nvSpPr>
        <p:spPr>
          <a:xfrm rot="20196057">
            <a:off x="4851591" y="3651598"/>
            <a:ext cx="382339" cy="458381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Flowchart: Off-page Connector 20"/>
          <p:cNvSpPr/>
          <p:nvPr/>
        </p:nvSpPr>
        <p:spPr>
          <a:xfrm rot="983265">
            <a:off x="6623263" y="3479478"/>
            <a:ext cx="382339" cy="458381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2" name="Straight Connector 21"/>
          <p:cNvCxnSpPr/>
          <p:nvPr/>
        </p:nvCxnSpPr>
        <p:spPr>
          <a:xfrm>
            <a:off x="8241183" y="2614734"/>
            <a:ext cx="613218" cy="291663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984184" y="2906397"/>
            <a:ext cx="618054" cy="335785"/>
          </a:xfrm>
          <a:prstGeom prst="line">
            <a:avLst/>
          </a:prstGeom>
          <a:ln w="123825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412150" y="1943583"/>
            <a:ext cx="36420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279513" y="2487715"/>
            <a:ext cx="36420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027839" y="3593784"/>
            <a:ext cx="36420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364360" y="3050235"/>
            <a:ext cx="328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7</a:t>
            </a:r>
          </a:p>
        </p:txBody>
      </p:sp>
      <p:cxnSp>
        <p:nvCxnSpPr>
          <p:cNvPr id="31" name="Curved Connector 30"/>
          <p:cNvCxnSpPr/>
          <p:nvPr/>
        </p:nvCxnSpPr>
        <p:spPr>
          <a:xfrm rot="5400000">
            <a:off x="5755413" y="3923852"/>
            <a:ext cx="2232438" cy="1963560"/>
          </a:xfrm>
          <a:prstGeom prst="curvedConnector3">
            <a:avLst>
              <a:gd name="adj1" fmla="val 50000"/>
            </a:avLst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7886779" y="3050235"/>
            <a:ext cx="230656" cy="7391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27" idx="1"/>
          </p:cNvCxnSpPr>
          <p:nvPr/>
        </p:nvCxnSpPr>
        <p:spPr>
          <a:xfrm flipV="1">
            <a:off x="8098971" y="2726242"/>
            <a:ext cx="180542" cy="348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8306630" y="1755329"/>
            <a:ext cx="33130" cy="4459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334102" y="1515282"/>
            <a:ext cx="13034" cy="2552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6136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706" y="0"/>
            <a:ext cx="3565265" cy="40243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5326" y="3995678"/>
            <a:ext cx="44276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Presentation similar to </a:t>
            </a:r>
            <a:r>
              <a:rPr lang="en-US" dirty="0" err="1"/>
              <a:t>coarctation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Normal upper arm blood pressure and pulse</a:t>
            </a:r>
          </a:p>
          <a:p>
            <a:endParaRPr lang="en-US" dirty="0"/>
          </a:p>
          <a:p>
            <a:r>
              <a:rPr lang="en-US" dirty="0"/>
              <a:t>Decreased Pulse and Blood pressure in the extremity</a:t>
            </a:r>
          </a:p>
          <a:p>
            <a:endParaRPr lang="en-US" dirty="0"/>
          </a:p>
          <a:p>
            <a:r>
              <a:rPr lang="en-US" dirty="0"/>
              <a:t>Normal spo2 in Upper limb. Decreased in  lower limb</a:t>
            </a:r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080" y="-1"/>
            <a:ext cx="3731900" cy="4024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28080" y="4024312"/>
            <a:ext cx="35974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Blood pressure discrepancy in right and left arm.</a:t>
            </a:r>
          </a:p>
          <a:p>
            <a:endParaRPr lang="en-US" dirty="0"/>
          </a:p>
          <a:p>
            <a:r>
              <a:rPr lang="en-US" dirty="0"/>
              <a:t>Left arm lower saturation than right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955545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suspect in neonates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Acynotic</a:t>
            </a:r>
            <a:r>
              <a:rPr lang="en-US" dirty="0"/>
              <a:t> neonate who initially appears well, but suddenly becomes ill when ductus arteriosus closes.</a:t>
            </a:r>
          </a:p>
          <a:p>
            <a:endParaRPr lang="en-US" dirty="0"/>
          </a:p>
          <a:p>
            <a:r>
              <a:rPr lang="en-US" dirty="0"/>
              <a:t>Type B – </a:t>
            </a:r>
            <a:r>
              <a:rPr lang="en-US" dirty="0">
                <a:solidFill>
                  <a:srgbClr val="FF0000"/>
                </a:solidFill>
              </a:rPr>
              <a:t>y sign</a:t>
            </a:r>
            <a:r>
              <a:rPr lang="en-US" dirty="0"/>
              <a:t>. The ascending aorta proceeds directly into neck and divides into subclavian artery and common carotid artery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574580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suspect in adults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Secondary hypertension</a:t>
            </a:r>
          </a:p>
          <a:p>
            <a:endParaRPr lang="en-US" dirty="0"/>
          </a:p>
          <a:p>
            <a:r>
              <a:rPr lang="en-US" dirty="0"/>
              <a:t>Blood pressure discrepancy in upper and lower limb</a:t>
            </a:r>
          </a:p>
          <a:p>
            <a:endParaRPr lang="en-US" dirty="0"/>
          </a:p>
          <a:p>
            <a:r>
              <a:rPr lang="en-US" dirty="0"/>
              <a:t>Collaterals supplying descending aorta</a:t>
            </a:r>
          </a:p>
        </p:txBody>
      </p:sp>
    </p:spTree>
    <p:extLst>
      <p:ext uri="{BB962C8B-B14F-4D97-AF65-F5344CB8AC3E}">
        <p14:creationId xmlns:p14="http://schemas.microsoft.com/office/powerpoint/2010/main" val="27423197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and management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Fetal echocardiography</a:t>
            </a:r>
            <a:r>
              <a:rPr lang="en-IN" dirty="0"/>
              <a:t> of 2D and Doppler- interruption of aortic arch .</a:t>
            </a:r>
          </a:p>
          <a:p>
            <a:endParaRPr lang="en-US" dirty="0"/>
          </a:p>
          <a:p>
            <a:r>
              <a:rPr lang="en-US" dirty="0"/>
              <a:t>It is fatal without intervention. </a:t>
            </a:r>
          </a:p>
          <a:p>
            <a:endParaRPr lang="en-US" dirty="0"/>
          </a:p>
          <a:p>
            <a:r>
              <a:rPr lang="en-US" dirty="0"/>
              <a:t>Death within 11 days.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7812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55822"/>
            <a:ext cx="10820400" cy="47628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Patient to be started on PGE1 infusion – maintains patency of arterial duct</a:t>
            </a:r>
          </a:p>
          <a:p>
            <a:pPr>
              <a:buFont typeface="Wingdings" panose="05000000000000000000" pitchFamily="2" charset="2"/>
              <a:buChar char="Ø"/>
            </a:pPr>
            <a:endParaRPr lang="en-IN" dirty="0"/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Inotropic support and mechanical ventilation.</a:t>
            </a:r>
          </a:p>
          <a:p>
            <a:pPr>
              <a:buFont typeface="Wingdings" panose="05000000000000000000" pitchFamily="2" charset="2"/>
              <a:buChar char="Ø"/>
            </a:pPr>
            <a:endParaRPr lang="en-IN" dirty="0"/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Avoid oral feeds- may precipitate necrotizing </a:t>
            </a:r>
            <a:r>
              <a:rPr lang="en-IN" dirty="0" err="1"/>
              <a:t>enterocolitis</a:t>
            </a:r>
            <a:endParaRPr lang="en-IN" dirty="0"/>
          </a:p>
          <a:p>
            <a:pPr>
              <a:buFont typeface="Wingdings" panose="05000000000000000000" pitchFamily="2" charset="2"/>
              <a:buChar char="Ø"/>
            </a:pPr>
            <a:endParaRPr lang="en-IN" dirty="0"/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Correction of associated anomaly- VSD</a:t>
            </a:r>
          </a:p>
          <a:p>
            <a:pPr>
              <a:buFont typeface="Wingdings" panose="05000000000000000000" pitchFamily="2" charset="2"/>
              <a:buChar char="Ø"/>
            </a:pPr>
            <a:endParaRPr lang="en-IN" dirty="0"/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Single staged repair- arterial duct is ligated, aorta mobilized. Ascending aorta connected to descending aorta via graft. </a:t>
            </a:r>
          </a:p>
          <a:p>
            <a:pPr>
              <a:buFont typeface="Wingdings" panose="05000000000000000000" pitchFamily="2" charset="2"/>
              <a:buChar char="Ø"/>
            </a:pPr>
            <a:endParaRPr lang="en-IN" dirty="0"/>
          </a:p>
          <a:p>
            <a:pPr>
              <a:buFont typeface="Wingdings" panose="05000000000000000000" pitchFamily="2" charset="2"/>
              <a:buChar char="Ø"/>
            </a:pPr>
            <a:endParaRPr lang="en-IN" dirty="0"/>
          </a:p>
          <a:p>
            <a:pPr>
              <a:buFont typeface="Wingdings" panose="05000000000000000000" pitchFamily="2" charset="2"/>
              <a:buChar char="Ø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2979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74943" y="0"/>
            <a:ext cx="8610600" cy="1293028"/>
          </a:xfrm>
        </p:spPr>
        <p:txBody>
          <a:bodyPr/>
          <a:lstStyle/>
          <a:p>
            <a:r>
              <a:rPr lang="en-US" dirty="0"/>
              <a:t>Pulmonary artery sling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095" y="1406046"/>
            <a:ext cx="6007535" cy="56405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75539" y="1615858"/>
            <a:ext cx="608764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Left pulmonary artery arises from right pulmonary artery instead of pulmonary trunk.</a:t>
            </a:r>
          </a:p>
          <a:p>
            <a:endParaRPr lang="en-US" sz="2400" dirty="0"/>
          </a:p>
          <a:p>
            <a:r>
              <a:rPr lang="en-US" sz="2400" dirty="0"/>
              <a:t>It courses between esophagus and trachea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Association”: </a:t>
            </a:r>
          </a:p>
          <a:p>
            <a:r>
              <a:rPr lang="en-US" sz="2400" dirty="0"/>
              <a:t> 1)Tracheal stenosis and </a:t>
            </a:r>
          </a:p>
          <a:p>
            <a:r>
              <a:rPr lang="en-US" sz="2400" dirty="0"/>
              <a:t> 2)</a:t>
            </a:r>
            <a:r>
              <a:rPr lang="en-US" sz="2400" dirty="0" err="1"/>
              <a:t>Maldevelopment</a:t>
            </a:r>
            <a:r>
              <a:rPr lang="en-US" sz="2400" dirty="0"/>
              <a:t> of bronchial tree.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213940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692"/>
          <a:stretch/>
        </p:blipFill>
        <p:spPr>
          <a:xfrm>
            <a:off x="1" y="0"/>
            <a:ext cx="630059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6372" y="1052186"/>
            <a:ext cx="499788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type IIA, the bridging bronchus originates from the left main bronchus and supplies the right middle and upper lobe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Type IIB is defined by a complete absence of the right bronchial tree, with the right lung being supplied by a bridging bronchus from the left </a:t>
            </a:r>
            <a:r>
              <a:rPr lang="en-US" sz="2400" dirty="0" err="1"/>
              <a:t>mainstem</a:t>
            </a:r>
            <a:r>
              <a:rPr lang="en-US" sz="2400" dirty="0"/>
              <a:t> bronchus. The right lung is commonly </a:t>
            </a:r>
            <a:r>
              <a:rPr lang="en-US" sz="2400" dirty="0" err="1"/>
              <a:t>hypoplastic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42016479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Male predominance</a:t>
            </a:r>
          </a:p>
          <a:p>
            <a:endParaRPr lang="en-US" dirty="0"/>
          </a:p>
          <a:p>
            <a:r>
              <a:rPr lang="en-US" dirty="0"/>
              <a:t>Association: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CARDIAC					NON CARDIAC</a:t>
            </a:r>
          </a:p>
          <a:p>
            <a:pPr marL="0" indent="0">
              <a:buNone/>
            </a:pPr>
            <a:r>
              <a:rPr lang="en-US" dirty="0"/>
              <a:t>ASD						Imperforate anus</a:t>
            </a:r>
          </a:p>
          <a:p>
            <a:pPr marL="0" indent="0">
              <a:buNone/>
            </a:pPr>
            <a:r>
              <a:rPr lang="en-US" dirty="0"/>
              <a:t>VSD						Esophageal atresia</a:t>
            </a:r>
          </a:p>
          <a:p>
            <a:pPr marL="0" indent="0">
              <a:buNone/>
            </a:pPr>
            <a:r>
              <a:rPr lang="en-US" dirty="0"/>
              <a:t>Persistent left superior vena cava</a:t>
            </a:r>
          </a:p>
          <a:p>
            <a:pPr marL="0" indent="0">
              <a:buNone/>
            </a:pPr>
            <a:r>
              <a:rPr lang="en-US" dirty="0"/>
              <a:t>TOF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195367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937" y="1605836"/>
            <a:ext cx="10820400" cy="4024125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Predominantly respiratory symptoms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Rounded MT Bold" panose="020F0704030504030204" pitchFamily="34" charset="0"/>
              </a:rPr>
              <a:t>Related to compression of trachea and abnormal development of bronchial tree</a:t>
            </a:r>
          </a:p>
          <a:p>
            <a:pPr marL="0" indent="0">
              <a:buNone/>
            </a:pPr>
            <a:endParaRPr lang="en-US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Rounded MT Bold" panose="020F0704030504030204" pitchFamily="34" charset="0"/>
              </a:rPr>
              <a:t>Diagnosis is incidental or present in adolescent or adulthood with respiratory symptoms</a:t>
            </a:r>
          </a:p>
        </p:txBody>
      </p:sp>
    </p:spTree>
    <p:extLst>
      <p:ext uri="{BB962C8B-B14F-4D97-AF65-F5344CB8AC3E}">
        <p14:creationId xmlns:p14="http://schemas.microsoft.com/office/powerpoint/2010/main" val="33193514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3390" y="11347"/>
            <a:ext cx="6853344" cy="684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88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1" y="1907971"/>
            <a:ext cx="11351207" cy="4950029"/>
          </a:xfrm>
        </p:spPr>
      </p:pic>
    </p:spTree>
    <p:extLst>
      <p:ext uri="{BB962C8B-B14F-4D97-AF65-F5344CB8AC3E}">
        <p14:creationId xmlns:p14="http://schemas.microsoft.com/office/powerpoint/2010/main" val="12639859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Surgical intervention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Rounded MT Bold" panose="020F0704030504030204" pitchFamily="34" charset="0"/>
              </a:rPr>
              <a:t>Anastomosis of left pulmonary artery to pulmonary trunk and </a:t>
            </a:r>
            <a:r>
              <a:rPr lang="en-US" dirty="0" err="1">
                <a:latin typeface="Arial Rounded MT Bold" panose="020F0704030504030204" pitchFamily="34" charset="0"/>
              </a:rPr>
              <a:t>tracheoplasty</a:t>
            </a:r>
            <a:endParaRPr lang="en-US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Rounded MT Bold" panose="020F0704030504030204" pitchFamily="34" charset="0"/>
              </a:rPr>
              <a:t>Pulmonary artery sling is frequently associated with complete cartilaginous tracheal ring</a:t>
            </a:r>
          </a:p>
          <a:p>
            <a:pPr marL="0" indent="0">
              <a:buNone/>
            </a:pPr>
            <a:r>
              <a:rPr lang="en-US" dirty="0">
                <a:latin typeface="Arial Rounded MT Bold" panose="020F0704030504030204" pitchFamily="34" charset="0"/>
              </a:rPr>
              <a:t>Therefore patients should have careful airway assessment</a:t>
            </a:r>
            <a:endParaRPr lang="en-IN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7529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82" y="764373"/>
            <a:ext cx="11418518" cy="1293028"/>
          </a:xfrm>
        </p:spPr>
        <p:txBody>
          <a:bodyPr/>
          <a:lstStyle/>
          <a:p>
            <a:r>
              <a:rPr lang="en-US" dirty="0"/>
              <a:t>Innominate artery compression syndrome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2628" y="2186609"/>
            <a:ext cx="6298505" cy="467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90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80ADF-885A-0731-7D2E-57016D7CA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incidence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27DB2-15CB-A46E-220F-03075CD9C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Rare malformations</a:t>
            </a:r>
          </a:p>
          <a:p>
            <a:endParaRPr lang="en-US" dirty="0"/>
          </a:p>
          <a:p>
            <a:r>
              <a:rPr lang="en-US" dirty="0"/>
              <a:t>1-3% of congenital heart disease</a:t>
            </a:r>
          </a:p>
          <a:p>
            <a:endParaRPr lang="en-US" dirty="0"/>
          </a:p>
          <a:p>
            <a:r>
              <a:rPr lang="en-US" dirty="0"/>
              <a:t>Males have 2 X risk</a:t>
            </a:r>
          </a:p>
          <a:p>
            <a:endParaRPr lang="en-IN" dirty="0"/>
          </a:p>
          <a:p>
            <a:r>
              <a:rPr lang="en-IN" dirty="0"/>
              <a:t>Published reports are primarily observational studies of patients treated with surgical repair at the tertiary centre </a:t>
            </a:r>
          </a:p>
          <a:p>
            <a:pPr marL="0" indent="0">
              <a:buNone/>
            </a:pPr>
            <a:r>
              <a:rPr lang="en-IN" dirty="0"/>
              <a:t>(symptomatic cases forms the majority of reported case)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140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292BF-4F53-CCB8-416C-7568E0701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27760"/>
            <a:ext cx="10820400" cy="48909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Relative frequency of different malformations:</a:t>
            </a:r>
          </a:p>
          <a:p>
            <a:endParaRPr lang="en-US" dirty="0"/>
          </a:p>
          <a:p>
            <a:r>
              <a:rPr lang="en-US" dirty="0"/>
              <a:t>Right aortic arch and aberrant subclavian artery and left sided ductus arteriosus – 30-60 %</a:t>
            </a:r>
          </a:p>
          <a:p>
            <a:endParaRPr lang="en-US" dirty="0"/>
          </a:p>
          <a:p>
            <a:r>
              <a:rPr lang="en-US" dirty="0"/>
              <a:t>Double aortic arch- 30-45% </a:t>
            </a:r>
          </a:p>
          <a:p>
            <a:endParaRPr lang="en-US" dirty="0"/>
          </a:p>
          <a:p>
            <a:r>
              <a:rPr lang="en-US" dirty="0"/>
              <a:t>Innominate artery compression syndrome- 3-20% </a:t>
            </a:r>
          </a:p>
          <a:p>
            <a:endParaRPr lang="en-US" dirty="0"/>
          </a:p>
          <a:p>
            <a:r>
              <a:rPr lang="en-US" dirty="0"/>
              <a:t>Aberrant left subclavian- 3-7% </a:t>
            </a:r>
          </a:p>
          <a:p>
            <a:endParaRPr lang="en-US" dirty="0"/>
          </a:p>
          <a:p>
            <a:r>
              <a:rPr lang="en-US" dirty="0"/>
              <a:t>Pulmonary artery sling- less than 5 %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63281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29BE1-F5E0-9853-9E0A-F62F24EAF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Presenting symptoms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09179-0422-B39E-DD1A-EA95E1AB7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1)ESOPHAGEAL COMPRESSION:</a:t>
            </a:r>
          </a:p>
          <a:p>
            <a:pPr lvl="1"/>
            <a:r>
              <a:rPr lang="en-US" dirty="0"/>
              <a:t>		</a:t>
            </a:r>
            <a:r>
              <a:rPr lang="en-US" sz="1600" dirty="0"/>
              <a:t>DYSPHAGIA</a:t>
            </a:r>
          </a:p>
          <a:p>
            <a:pPr lvl="1"/>
            <a:r>
              <a:rPr lang="en-US" sz="1600" dirty="0"/>
              <a:t>		VOMITING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2)TRACHEAL COMPRESSION:</a:t>
            </a:r>
          </a:p>
          <a:p>
            <a:pPr lvl="4"/>
            <a:r>
              <a:rPr lang="en-US" dirty="0"/>
              <a:t>STRIDOR</a:t>
            </a:r>
          </a:p>
          <a:p>
            <a:pPr lvl="4"/>
            <a:r>
              <a:rPr lang="en-US" dirty="0"/>
              <a:t>RESPIRATORY INFECTIONS</a:t>
            </a:r>
          </a:p>
          <a:p>
            <a:pPr lvl="4"/>
            <a:r>
              <a:rPr lang="en-US" dirty="0"/>
              <a:t>RESPIRATORY DISTRESS</a:t>
            </a:r>
          </a:p>
          <a:p>
            <a:pPr lvl="4"/>
            <a:r>
              <a:rPr lang="en-US" dirty="0"/>
              <a:t>WHEEZING</a:t>
            </a:r>
          </a:p>
          <a:p>
            <a:pPr lvl="4"/>
            <a:r>
              <a:rPr lang="en-US" dirty="0"/>
              <a:t>COUGH</a:t>
            </a:r>
          </a:p>
          <a:p>
            <a:pPr marL="1828800" lvl="4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9250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BC624-BAF3-AB07-7887-CF779FF8D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D6040-4104-11AE-45B1-3A2568932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Double aortic arches may present earlier than other forms of vascular </a:t>
            </a:r>
            <a:r>
              <a:rPr lang="en-US" dirty="0" err="1"/>
              <a:t>ring,in</a:t>
            </a:r>
            <a:r>
              <a:rPr lang="en-US" dirty="0"/>
              <a:t> first few weeks of life</a:t>
            </a:r>
          </a:p>
          <a:p>
            <a:endParaRPr lang="en-US" dirty="0"/>
          </a:p>
          <a:p>
            <a:r>
              <a:rPr lang="en-US" dirty="0"/>
              <a:t>Pulmonary artery sling and interrupted aortic arch may present immediately after life.</a:t>
            </a:r>
          </a:p>
          <a:p>
            <a:endParaRPr lang="en-US" dirty="0"/>
          </a:p>
          <a:p>
            <a:r>
              <a:rPr lang="en-US" dirty="0"/>
              <a:t>Patients with incomplete vascular rings are asymptomatic.</a:t>
            </a:r>
          </a:p>
        </p:txBody>
      </p:sp>
    </p:spTree>
    <p:extLst>
      <p:ext uri="{BB962C8B-B14F-4D97-AF65-F5344CB8AC3E}">
        <p14:creationId xmlns:p14="http://schemas.microsoft.com/office/powerpoint/2010/main" val="22187654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27B7B-5263-4408-08F9-7EC4BF99E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Associated anomalies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A7F07-4A4E-08D2-45DE-394CCC1AD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Cardiac lesions:				Non cardiac lesions: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Ventricular septal defect		1)</a:t>
            </a:r>
            <a:r>
              <a:rPr lang="en-US" dirty="0" err="1"/>
              <a:t>Tracheo</a:t>
            </a:r>
            <a:r>
              <a:rPr lang="en-US" dirty="0"/>
              <a:t>-esophageal fistula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Tetrology</a:t>
            </a:r>
            <a:r>
              <a:rPr lang="en-US" dirty="0"/>
              <a:t> of </a:t>
            </a:r>
            <a:r>
              <a:rPr lang="en-US" dirty="0" err="1"/>
              <a:t>fallot</a:t>
            </a:r>
            <a:r>
              <a:rPr lang="en-US" dirty="0"/>
              <a:t>			2)Cleft lip-palate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Coarctation of aorta			3)Sub glottic stenosis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PDA					4)Di-George, Downs syndrome and 						   Charge syndrome</a:t>
            </a:r>
          </a:p>
        </p:txBody>
      </p:sp>
    </p:spTree>
    <p:extLst>
      <p:ext uri="{BB962C8B-B14F-4D97-AF65-F5344CB8AC3E}">
        <p14:creationId xmlns:p14="http://schemas.microsoft.com/office/powerpoint/2010/main" val="38819289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A4D87-6C91-AD9C-9370-31ED9CFB7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examination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A5E67-A9D5-13BE-D107-8283F7F39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Infants posture– arched back and extended neck.</a:t>
            </a:r>
          </a:p>
          <a:p>
            <a:endParaRPr lang="en-US" dirty="0"/>
          </a:p>
          <a:p>
            <a:r>
              <a:rPr lang="en-IN" dirty="0"/>
              <a:t>Noisy breathing- associated </a:t>
            </a:r>
            <a:r>
              <a:rPr lang="en-IN" dirty="0" err="1"/>
              <a:t>tracheobronchomalacia</a:t>
            </a:r>
            <a:endParaRPr lang="en-IN" dirty="0"/>
          </a:p>
          <a:p>
            <a:endParaRPr lang="en-IN" dirty="0"/>
          </a:p>
          <a:p>
            <a:r>
              <a:rPr lang="en-IN" dirty="0"/>
              <a:t>Stridor and Ronchi that worsens with agitation</a:t>
            </a:r>
          </a:p>
          <a:p>
            <a:endParaRPr lang="en-IN" dirty="0"/>
          </a:p>
          <a:p>
            <a:pPr>
              <a:buFont typeface="Wingdings" panose="05000000000000000000" pitchFamily="2" charset="2"/>
              <a:buChar char="Ø"/>
            </a:pPr>
            <a:r>
              <a:rPr lang="en-IN" u="sng" dirty="0"/>
              <a:t>Nasal flaring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u="sng" dirty="0"/>
              <a:t>Intercoastal retraction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u="sng" dirty="0" err="1"/>
              <a:t>Tachypnea</a:t>
            </a:r>
            <a:r>
              <a:rPr lang="en-IN" u="sng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u="sng" dirty="0"/>
              <a:t>Intermittent cyanosis</a:t>
            </a:r>
          </a:p>
        </p:txBody>
      </p:sp>
    </p:spTree>
    <p:extLst>
      <p:ext uri="{BB962C8B-B14F-4D97-AF65-F5344CB8AC3E}">
        <p14:creationId xmlns:p14="http://schemas.microsoft.com/office/powerpoint/2010/main" val="31647307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C93C6-F3AA-64C9-405F-2CFA014FC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0CDF0-CDBC-A013-44F7-6AC80EBED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 Rounded MT Bold" panose="020F0704030504030204" pitchFamily="34" charset="0"/>
              </a:rPr>
              <a:t>High index of suspicion</a:t>
            </a:r>
          </a:p>
          <a:p>
            <a:pPr marL="0" indent="0">
              <a:buNone/>
            </a:pPr>
            <a:endParaRPr lang="en-US" dirty="0">
              <a:latin typeface="Arial Rounded MT Bold" panose="020F0704030504030204" pitchFamily="34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Rounded MT Bold" panose="020F0704030504030204" pitchFamily="34" charset="0"/>
              </a:rPr>
              <a:t>Chest </a:t>
            </a:r>
            <a:r>
              <a:rPr lang="en-US" dirty="0" err="1">
                <a:latin typeface="Arial Rounded MT Bold" panose="020F0704030504030204" pitchFamily="34" charset="0"/>
              </a:rPr>
              <a:t>xray</a:t>
            </a:r>
            <a:r>
              <a:rPr lang="en-US" dirty="0">
                <a:latin typeface="Arial Rounded MT Bold" panose="020F0704030504030204" pitchFamily="34" charset="0"/>
              </a:rPr>
              <a:t> Posterior , Anterior and Lateral views</a:t>
            </a:r>
          </a:p>
          <a:p>
            <a:pPr marL="0" indent="0">
              <a:buNone/>
            </a:pPr>
            <a:r>
              <a:rPr lang="en-US" dirty="0">
                <a:latin typeface="Arial Rounded MT Bold" panose="020F0704030504030204" pitchFamily="34" charset="0"/>
              </a:rPr>
              <a:t>(magnified high kilovoltage airway films)</a:t>
            </a:r>
            <a:r>
              <a:rPr lang="en-US" dirty="0"/>
              <a:t> </a:t>
            </a:r>
            <a:endParaRPr lang="en-IN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390F0CCA-66FD-7E0D-D058-1576347166F2}"/>
              </a:ext>
            </a:extLst>
          </p:cNvPr>
          <p:cNvSpPr/>
          <p:nvPr/>
        </p:nvSpPr>
        <p:spPr>
          <a:xfrm>
            <a:off x="1791222" y="2793931"/>
            <a:ext cx="490603" cy="13396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Arrow: Bent 4">
            <a:extLst>
              <a:ext uri="{FF2B5EF4-FFF2-40B4-BE49-F238E27FC236}">
                <a16:creationId xmlns:a16="http://schemas.microsoft.com/office/drawing/2014/main" id="{5B48AE9D-6CEF-76C4-3148-77FB1BB86BD8}"/>
              </a:ext>
            </a:extLst>
          </p:cNvPr>
          <p:cNvSpPr/>
          <p:nvPr/>
        </p:nvSpPr>
        <p:spPr>
          <a:xfrm>
            <a:off x="5774499" y="2655518"/>
            <a:ext cx="939452" cy="147807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3D9672-9BCE-2E85-733F-62CB8744CAD9}"/>
              </a:ext>
            </a:extLst>
          </p:cNvPr>
          <p:cNvSpPr txBox="1"/>
          <p:nvPr/>
        </p:nvSpPr>
        <p:spPr>
          <a:xfrm>
            <a:off x="6713951" y="2194560"/>
            <a:ext cx="1929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lgerian" panose="04020705040A02060702" pitchFamily="82" charset="0"/>
              </a:rPr>
              <a:t>Also rules out other causes</a:t>
            </a:r>
            <a:endParaRPr lang="en-IN" sz="24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0591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55BC3-B8E9-3030-6686-B99F798EB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049968-3E58-BD7F-EF95-CA317F009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95" t="23196" r="9482" b="14139"/>
          <a:stretch/>
        </p:blipFill>
        <p:spPr>
          <a:xfrm>
            <a:off x="7444543" y="0"/>
            <a:ext cx="474745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B06B5E-DEF4-41E0-F53E-CC85E22AB9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087" b="11146"/>
          <a:stretch/>
        </p:blipFill>
        <p:spPr>
          <a:xfrm>
            <a:off x="0" y="0"/>
            <a:ext cx="5285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02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WhatsApp Video 2022-05-04 at 6.43.22 P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526"/>
            <a:ext cx="12203413" cy="6148138"/>
          </a:xfrm>
        </p:spPr>
      </p:pic>
    </p:spTree>
    <p:extLst>
      <p:ext uri="{BB962C8B-B14F-4D97-AF65-F5344CB8AC3E}">
        <p14:creationId xmlns:p14="http://schemas.microsoft.com/office/powerpoint/2010/main" val="19499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8984A-ADC9-1EF8-0B0A-4B52245CA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6C08E-71EE-8906-7027-F3856FE27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next sequence of diagnostic modality depends 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Cost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Local expertise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dirty="0" err="1"/>
              <a:t>Avaliable</a:t>
            </a:r>
            <a:r>
              <a:rPr lang="en-US" dirty="0"/>
              <a:t> technology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797213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DB88C-B792-BCFD-9373-F7D134242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68" y="764373"/>
            <a:ext cx="11966532" cy="1293028"/>
          </a:xfrm>
        </p:spPr>
        <p:txBody>
          <a:bodyPr>
            <a:normAutofit/>
          </a:bodyPr>
          <a:lstStyle/>
          <a:p>
            <a:r>
              <a:rPr lang="en-US" dirty="0"/>
              <a:t>Computed tomography or magnetic resonance angiography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4B3AF-5436-F631-71B8-A13EAFA2A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dimensional visualization of vascular anatomy- detailed anatomical information for planning surgery</a:t>
            </a:r>
          </a:p>
          <a:p>
            <a:endParaRPr lang="en-US" dirty="0"/>
          </a:p>
          <a:p>
            <a:r>
              <a:rPr lang="en-US" dirty="0"/>
              <a:t>CTA- Minimal radiation and quicker study</a:t>
            </a:r>
          </a:p>
          <a:p>
            <a:endParaRPr lang="en-US" dirty="0"/>
          </a:p>
          <a:p>
            <a:r>
              <a:rPr lang="en-US" dirty="0"/>
              <a:t>MRA- No radiation, image acquisition is longer and sedation required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767003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7FC40-5D43-29DF-D83C-9E654D62B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echocardiography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78D4C-5AAA-1409-ED76-9649FB71E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Complementary procedure- can detect associated cardiac lesions</a:t>
            </a:r>
          </a:p>
          <a:p>
            <a:endParaRPr lang="en-US" dirty="0"/>
          </a:p>
          <a:p>
            <a:r>
              <a:rPr lang="en-US" dirty="0"/>
              <a:t>Non invasive , readily available</a:t>
            </a:r>
            <a:r>
              <a:rPr lang="en-IN" dirty="0"/>
              <a:t> , no radiation</a:t>
            </a:r>
          </a:p>
          <a:p>
            <a:endParaRPr lang="en-IN" dirty="0"/>
          </a:p>
          <a:p>
            <a:r>
              <a:rPr lang="en-IN" dirty="0"/>
              <a:t>Cannot detect atretic segments</a:t>
            </a:r>
            <a:r>
              <a:rPr lang="en-US" dirty="0"/>
              <a:t> and poorly visualize the airways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467077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A7B58-069D-9352-68B6-22D73BA28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Bronchoscopy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E0528-3343-A809-39A0-2EA7C160A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other cause of respiratory obstruction</a:t>
            </a:r>
          </a:p>
          <a:p>
            <a:endParaRPr lang="en-US" dirty="0"/>
          </a:p>
          <a:p>
            <a:r>
              <a:rPr lang="en-US" dirty="0"/>
              <a:t>Determines only the level of obstruction</a:t>
            </a:r>
          </a:p>
          <a:p>
            <a:endParaRPr lang="en-US" dirty="0"/>
          </a:p>
          <a:p>
            <a:r>
              <a:rPr lang="en-US" dirty="0"/>
              <a:t>Invasive procedure- worsens tracheal edema</a:t>
            </a:r>
          </a:p>
          <a:p>
            <a:endParaRPr lang="en-US" dirty="0"/>
          </a:p>
          <a:p>
            <a:r>
              <a:rPr lang="en-US" dirty="0"/>
              <a:t>Used for preop assessment for ET intubation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298062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EFBBC-CF64-7F8F-CB03-2CBA829CB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Barium swallow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13278-6E48-1CBE-01DB-CA145CDEC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used</a:t>
            </a:r>
          </a:p>
          <a:p>
            <a:endParaRPr lang="en-US" dirty="0"/>
          </a:p>
          <a:p>
            <a:r>
              <a:rPr lang="en-US" dirty="0"/>
              <a:t>Posterior indentation of esophagus in all vascular rings</a:t>
            </a:r>
          </a:p>
          <a:p>
            <a:endParaRPr lang="en-US" dirty="0"/>
          </a:p>
          <a:p>
            <a:r>
              <a:rPr lang="en-US" dirty="0"/>
              <a:t>Pulmonary sling shows anterior indentation and increased space between trachea and esophagus</a:t>
            </a:r>
          </a:p>
        </p:txBody>
      </p:sp>
    </p:spTree>
    <p:extLst>
      <p:ext uri="{BB962C8B-B14F-4D97-AF65-F5344CB8AC3E}">
        <p14:creationId xmlns:p14="http://schemas.microsoft.com/office/powerpoint/2010/main" val="11122590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8CFCD-5EAA-82EF-2569-671F1556B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D2876-7E9B-438B-1CE1-8F56DECEB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Chest </a:t>
            </a:r>
            <a:r>
              <a:rPr lang="en-US" dirty="0" err="1"/>
              <a:t>xray</a:t>
            </a:r>
            <a:r>
              <a:rPr lang="en-US" dirty="0"/>
              <a:t>        Evaluate pulmonary pathology and sidedness of aortic arch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Echocardiogram      Arch Branching pattern and intra cardiac anatomy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CTA        Define vascular anatomy</a:t>
            </a:r>
          </a:p>
          <a:p>
            <a:endParaRPr lang="en-IN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D16AF741-928B-FD49-6652-C9227EF886CF}"/>
              </a:ext>
            </a:extLst>
          </p:cNvPr>
          <p:cNvSpPr/>
          <p:nvPr/>
        </p:nvSpPr>
        <p:spPr>
          <a:xfrm>
            <a:off x="3657600" y="2615296"/>
            <a:ext cx="363255" cy="6915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Minus Sign 6">
            <a:extLst>
              <a:ext uri="{FF2B5EF4-FFF2-40B4-BE49-F238E27FC236}">
                <a16:creationId xmlns:a16="http://schemas.microsoft.com/office/drawing/2014/main" id="{099D8F99-1BC8-44D0-9D5C-2D81E09DC707}"/>
              </a:ext>
            </a:extLst>
          </p:cNvPr>
          <p:cNvSpPr/>
          <p:nvPr/>
        </p:nvSpPr>
        <p:spPr>
          <a:xfrm>
            <a:off x="2379945" y="2292262"/>
            <a:ext cx="275573" cy="25052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1C82CBE-9DAC-4A1C-74C5-A3996DC3302C}"/>
              </a:ext>
            </a:extLst>
          </p:cNvPr>
          <p:cNvSpPr/>
          <p:nvPr/>
        </p:nvSpPr>
        <p:spPr>
          <a:xfrm>
            <a:off x="3657600" y="3957737"/>
            <a:ext cx="363255" cy="7672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Minus Sign 8">
            <a:extLst>
              <a:ext uri="{FF2B5EF4-FFF2-40B4-BE49-F238E27FC236}">
                <a16:creationId xmlns:a16="http://schemas.microsoft.com/office/drawing/2014/main" id="{EAF10AC7-A4F4-5556-7935-A6C248D7082A}"/>
              </a:ext>
            </a:extLst>
          </p:cNvPr>
          <p:cNvSpPr/>
          <p:nvPr/>
        </p:nvSpPr>
        <p:spPr>
          <a:xfrm>
            <a:off x="3144032" y="3532967"/>
            <a:ext cx="388307" cy="28761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88628DA8-2A3A-8F10-68E8-0DAAD9D66401}"/>
              </a:ext>
            </a:extLst>
          </p:cNvPr>
          <p:cNvSpPr/>
          <p:nvPr/>
        </p:nvSpPr>
        <p:spPr>
          <a:xfrm>
            <a:off x="1490597" y="4897677"/>
            <a:ext cx="363255" cy="20041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5899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63AD2-735E-BA3A-74F0-CBA18DF44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Antenatal diagnosis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D8790-2088-5436-A38C-9CD0125D9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Algerian" panose="04020705040A02060702" pitchFamily="82" charset="0"/>
              </a:rPr>
              <a:t>3-vessel and trachea </a:t>
            </a:r>
            <a:r>
              <a:rPr lang="en-US" dirty="0"/>
              <a:t>and </a:t>
            </a:r>
            <a:r>
              <a:rPr lang="en-US" dirty="0">
                <a:latin typeface="Algerian" panose="04020705040A02060702" pitchFamily="82" charset="0"/>
              </a:rPr>
              <a:t>supra aortic branch </a:t>
            </a:r>
            <a:r>
              <a:rPr lang="en-US" dirty="0"/>
              <a:t>views</a:t>
            </a:r>
          </a:p>
          <a:p>
            <a:endParaRPr lang="en-US" dirty="0"/>
          </a:p>
          <a:p>
            <a:r>
              <a:rPr lang="en-US" dirty="0"/>
              <a:t>Should be confirmed after delivery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926800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8EE30-F06C-71B6-6CB4-DDA33CAE7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600" dirty="0"/>
              <a:t>DD</a:t>
            </a:r>
            <a:endParaRPr lang="en-IN" spc="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A0976-7844-98F0-12DA-9854FEE94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OCR A Extended" panose="02010509020102010303" pitchFamily="50" charset="0"/>
              </a:rPr>
              <a:t>Tracheo</a:t>
            </a:r>
            <a:r>
              <a:rPr lang="en-US" dirty="0">
                <a:latin typeface="OCR A Extended" panose="02010509020102010303" pitchFamily="50" charset="0"/>
              </a:rPr>
              <a:t> esophageal fistula</a:t>
            </a:r>
          </a:p>
          <a:p>
            <a:endParaRPr lang="en-US" dirty="0">
              <a:latin typeface="OCR A Extended" panose="02010509020102010303" pitchFamily="50" charset="0"/>
            </a:endParaRPr>
          </a:p>
          <a:p>
            <a:r>
              <a:rPr lang="en-US" dirty="0">
                <a:latin typeface="OCR A Extended" panose="02010509020102010303" pitchFamily="50" charset="0"/>
              </a:rPr>
              <a:t>Asthma</a:t>
            </a:r>
          </a:p>
          <a:p>
            <a:endParaRPr lang="en-US" dirty="0">
              <a:latin typeface="OCR A Extended" panose="02010509020102010303" pitchFamily="50" charset="0"/>
            </a:endParaRPr>
          </a:p>
          <a:p>
            <a:r>
              <a:rPr lang="en-US" dirty="0">
                <a:latin typeface="OCR A Extended" panose="02010509020102010303" pitchFamily="50" charset="0"/>
              </a:rPr>
              <a:t>GERD</a:t>
            </a:r>
          </a:p>
          <a:p>
            <a:endParaRPr lang="en-US" dirty="0">
              <a:latin typeface="OCR A Extended" panose="02010509020102010303" pitchFamily="50" charset="0"/>
            </a:endParaRPr>
          </a:p>
          <a:p>
            <a:r>
              <a:rPr lang="en-US" dirty="0">
                <a:latin typeface="OCR A Extended" panose="02010509020102010303" pitchFamily="50" charset="0"/>
              </a:rPr>
              <a:t>Recurrent pneumonia</a:t>
            </a:r>
          </a:p>
          <a:p>
            <a:endParaRPr lang="en-US" dirty="0">
              <a:latin typeface="OCR A Extended" panose="02010509020102010303" pitchFamily="50" charset="0"/>
            </a:endParaRPr>
          </a:p>
          <a:p>
            <a:r>
              <a:rPr lang="en-US" dirty="0">
                <a:latin typeface="OCR A Extended" panose="02010509020102010303" pitchFamily="50" charset="0"/>
              </a:rPr>
              <a:t>External compression of trachea by mediastinal mass</a:t>
            </a:r>
          </a:p>
        </p:txBody>
      </p:sp>
    </p:spTree>
    <p:extLst>
      <p:ext uri="{BB962C8B-B14F-4D97-AF65-F5344CB8AC3E}">
        <p14:creationId xmlns:p14="http://schemas.microsoft.com/office/powerpoint/2010/main" val="19191726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93B0B-C205-C472-434D-710139C20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8FFF3-DD5D-1D39-318D-6E8AE8E0A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erlin Sans FB" panose="020E0602020502020306" pitchFamily="34" charset="0"/>
              </a:rPr>
              <a:t>The only definitive treatment is surgery</a:t>
            </a:r>
          </a:p>
          <a:p>
            <a:endParaRPr lang="en-US" dirty="0">
              <a:latin typeface="Berlin Sans FB" panose="020E0602020502020306" pitchFamily="34" charset="0"/>
            </a:endParaRPr>
          </a:p>
          <a:p>
            <a:r>
              <a:rPr lang="en-US" dirty="0">
                <a:latin typeface="Berlin Sans FB" panose="020E0602020502020306" pitchFamily="34" charset="0"/>
              </a:rPr>
              <a:t>Excellent surgical outcomes- low risk of morbidity and rarer risk of death</a:t>
            </a:r>
          </a:p>
          <a:p>
            <a:endParaRPr lang="en-US" dirty="0">
              <a:latin typeface="Berlin Sans FB" panose="020E0602020502020306" pitchFamily="34" charset="0"/>
            </a:endParaRPr>
          </a:p>
          <a:p>
            <a:r>
              <a:rPr lang="en-US" dirty="0">
                <a:latin typeface="Berlin Sans FB" panose="020E0602020502020306" pitchFamily="34" charset="0"/>
              </a:rPr>
              <a:t>Surgery – symptomatic patients</a:t>
            </a:r>
          </a:p>
          <a:p>
            <a:endParaRPr lang="en-US" dirty="0">
              <a:latin typeface="Berlin Sans FB" panose="020E0602020502020306" pitchFamily="34" charset="0"/>
            </a:endParaRPr>
          </a:p>
          <a:p>
            <a:r>
              <a:rPr lang="en-US" dirty="0">
                <a:latin typeface="Berlin Sans FB" panose="020E0602020502020306" pitchFamily="34" charset="0"/>
              </a:rPr>
              <a:t>No role for pharmacological treatment- Symptoms caused by mechanical compression</a:t>
            </a:r>
            <a:endParaRPr lang="en-IN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9365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32162-3088-6AF1-222F-ED1EBEABD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93" y="1878904"/>
            <a:ext cx="10820400" cy="603079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opperplate Gothic Bold" panose="020E0705020206020404" pitchFamily="34" charset="0"/>
              </a:rPr>
              <a:t>Vascular ring- </a:t>
            </a:r>
            <a:r>
              <a:rPr lang="en-US" dirty="0"/>
              <a:t>release of vascular and ligamentous structure around trachea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latin typeface="Copperplate Gothic Bold" panose="020E0705020206020404" pitchFamily="34" charset="0"/>
              </a:rPr>
              <a:t>Aberrant retroesophageal structure </a:t>
            </a:r>
            <a:r>
              <a:rPr lang="en-US" dirty="0"/>
              <a:t>reimplanted to a more usual location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latin typeface="Copperplate Gothic Bold" panose="020E0705020206020404" pitchFamily="34" charset="0"/>
              </a:rPr>
              <a:t>Double aortic arch- </a:t>
            </a:r>
            <a:r>
              <a:rPr lang="en-US" dirty="0"/>
              <a:t>Surgical division of the smaller/atretic arch.( usually left) along with ductus or ligamentum.</a:t>
            </a:r>
          </a:p>
          <a:p>
            <a:pPr marL="0" indent="0">
              <a:buNone/>
            </a:pPr>
            <a:r>
              <a:rPr lang="en-US" dirty="0"/>
              <a:t> 		               approach via  left thoracotomy</a:t>
            </a:r>
          </a:p>
        </p:txBody>
      </p:sp>
    </p:spTree>
    <p:extLst>
      <p:ext uri="{BB962C8B-B14F-4D97-AF65-F5344CB8AC3E}">
        <p14:creationId xmlns:p14="http://schemas.microsoft.com/office/powerpoint/2010/main" val="2502231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1763" y="0"/>
            <a:ext cx="6489399" cy="691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545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C7D34-87CF-9F3D-85B7-E19B50EBD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65130"/>
            <a:ext cx="10820400" cy="4953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Castellar" panose="020A0402060406010301" pitchFamily="18" charset="0"/>
              </a:rPr>
              <a:t>Right aortic arch with aberrant left subclavian artery and left ductus- </a:t>
            </a:r>
          </a:p>
          <a:p>
            <a:pPr marL="0" indent="0">
              <a:buNone/>
            </a:pPr>
            <a:r>
              <a:rPr lang="en-US" i="1" dirty="0"/>
              <a:t>surgical approach via left thoracotomy and ductus/ligamentum identified and divided. Resection of the diverticulum of </a:t>
            </a:r>
            <a:r>
              <a:rPr lang="en-US" i="1" dirty="0" err="1"/>
              <a:t>kommerell</a:t>
            </a:r>
            <a:r>
              <a:rPr lang="en-US" i="1" dirty="0"/>
              <a:t> and reimplantation of aberrant left subclavian into left common carotid.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>
                <a:latin typeface="Copperplate Gothic Bold" panose="020E0705020206020404" pitchFamily="34" charset="0"/>
              </a:rPr>
              <a:t>Pulmonary artery sling- </a:t>
            </a:r>
          </a:p>
          <a:p>
            <a:pPr marL="0" indent="0">
              <a:buNone/>
            </a:pPr>
            <a:r>
              <a:rPr lang="en-US" dirty="0"/>
              <a:t>Left pulmonary artery relocated from its right sided origin to the main pulmonary artery, anterior to trachea. Tracheoplasty if there is complete tracheal rings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313785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B5DD4-91B5-9B6F-5A4E-80A966846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6B30D-F27A-521E-A7BE-9ABD66E6C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Clinical outcomes is excellent in patients who undergo correction</a:t>
            </a:r>
          </a:p>
          <a:p>
            <a:endParaRPr lang="en-US" dirty="0"/>
          </a:p>
          <a:p>
            <a:r>
              <a:rPr lang="en-US" dirty="0"/>
              <a:t>Patients with associated tracheomalacia and other anomalies may continue to have respiratory symptoms after birth</a:t>
            </a:r>
          </a:p>
          <a:p>
            <a:endParaRPr lang="en-US" dirty="0"/>
          </a:p>
          <a:p>
            <a:r>
              <a:rPr lang="en-US" dirty="0"/>
              <a:t>For patients with symptomatic vascular ring surgical correction is recommended.</a:t>
            </a:r>
          </a:p>
          <a:p>
            <a:endParaRPr lang="en-US" dirty="0"/>
          </a:p>
          <a:p>
            <a:r>
              <a:rPr lang="en-US" dirty="0"/>
              <a:t>Surgical correction is not required in asymptomatic patients who are incidentally diagnosed with vascular rings.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103594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4319-BC14-E602-2611-AF27F6000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091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1167" y="0"/>
            <a:ext cx="7811451" cy="688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41536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1868</TotalTime>
  <Words>2110</Words>
  <Application>Microsoft Office PowerPoint</Application>
  <PresentationFormat>Widescreen</PresentationFormat>
  <Paragraphs>448</Paragraphs>
  <Slides>82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6" baseType="lpstr">
      <vt:lpstr>Malgun Gothic</vt:lpstr>
      <vt:lpstr>Algerian</vt:lpstr>
      <vt:lpstr>Arial</vt:lpstr>
      <vt:lpstr>Arial Rounded MT Bold</vt:lpstr>
      <vt:lpstr>Berlin Sans FB</vt:lpstr>
      <vt:lpstr>Bodoni MT</vt:lpstr>
      <vt:lpstr>Calibri</vt:lpstr>
      <vt:lpstr>Castellar</vt:lpstr>
      <vt:lpstr>Century Gothic</vt:lpstr>
      <vt:lpstr>Copperplate Gothic Bold</vt:lpstr>
      <vt:lpstr>Gill Sans MT</vt:lpstr>
      <vt:lpstr>OCR A Extended</vt:lpstr>
      <vt:lpstr>Wingdings</vt:lpstr>
      <vt:lpstr>Vapor Trail</vt:lpstr>
      <vt:lpstr>aOrtic Arch development and its anomalies</vt:lpstr>
      <vt:lpstr>Formation of aortic arch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Anomalies of the arch</vt:lpstr>
      <vt:lpstr>Why is it important?</vt:lpstr>
      <vt:lpstr>PowerPoint Presentation</vt:lpstr>
      <vt:lpstr>Misnomer?</vt:lpstr>
      <vt:lpstr>ABNORMALITIES</vt:lpstr>
      <vt:lpstr>Arch sidedness</vt:lpstr>
      <vt:lpstr>PowerPoint Presentation</vt:lpstr>
      <vt:lpstr>Right aortic arch</vt:lpstr>
      <vt:lpstr>PowerPoint Presentation</vt:lpstr>
      <vt:lpstr>PowerPoint Presentation</vt:lpstr>
      <vt:lpstr>Right sided aortic arch with mirror image branching</vt:lpstr>
      <vt:lpstr>PowerPoint Presentation</vt:lpstr>
      <vt:lpstr>Double aortic 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Left aortic arch with abberant right subclavian artery</vt:lpstr>
      <vt:lpstr>PowerPoint Presentation</vt:lpstr>
      <vt:lpstr>PowerPoint Presentation</vt:lpstr>
      <vt:lpstr>PowerPoint Presentation</vt:lpstr>
      <vt:lpstr>Dysphagia lusoria</vt:lpstr>
      <vt:lpstr>PowerPoint Presentation</vt:lpstr>
      <vt:lpstr>PowerPoint Presentation</vt:lpstr>
      <vt:lpstr>PowerPoint Presentation</vt:lpstr>
      <vt:lpstr>Left aortic arch with diverticulum of kommerell</vt:lpstr>
      <vt:lpstr>Right aortic arch with abberant left subclavian artery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ABBERANT ORIGIN OF SUBCLAVIAN ARTERY ASSOCIATED WITH DIVERTICULUM OF KOMMEREL</vt:lpstr>
      <vt:lpstr>Cervical aortic arch</vt:lpstr>
      <vt:lpstr>PowerPoint Presentation</vt:lpstr>
      <vt:lpstr>Interrupted aortic arch</vt:lpstr>
      <vt:lpstr>PowerPoint Presentation</vt:lpstr>
      <vt:lpstr>PowerPoint Presentation</vt:lpstr>
      <vt:lpstr>Clinical manifestions:</vt:lpstr>
      <vt:lpstr>PowerPoint Presentation</vt:lpstr>
      <vt:lpstr>When to suspect in neonates</vt:lpstr>
      <vt:lpstr>When to suspect in adults</vt:lpstr>
      <vt:lpstr>Diagnosis and management</vt:lpstr>
      <vt:lpstr>PowerPoint Presentation</vt:lpstr>
      <vt:lpstr>Pulmonary artery sling</vt:lpstr>
      <vt:lpstr>PowerPoint Presentation</vt:lpstr>
      <vt:lpstr>PowerPoint Presentation</vt:lpstr>
      <vt:lpstr>PowerPoint Presentation</vt:lpstr>
      <vt:lpstr>PowerPoint Presentation</vt:lpstr>
      <vt:lpstr>management</vt:lpstr>
      <vt:lpstr>Innominate artery compression syndrome</vt:lpstr>
      <vt:lpstr>incidence</vt:lpstr>
      <vt:lpstr>PowerPoint Presentation</vt:lpstr>
      <vt:lpstr>Presenting symptoms</vt:lpstr>
      <vt:lpstr>PowerPoint Presentation</vt:lpstr>
      <vt:lpstr>Associated anomalies</vt:lpstr>
      <vt:lpstr>Physical examination</vt:lpstr>
      <vt:lpstr>diagnosis</vt:lpstr>
      <vt:lpstr>PowerPoint Presentation</vt:lpstr>
      <vt:lpstr>PowerPoint Presentation</vt:lpstr>
      <vt:lpstr>Computed tomography or magnetic resonance angiography</vt:lpstr>
      <vt:lpstr>echocardiography</vt:lpstr>
      <vt:lpstr>Bronchoscopy</vt:lpstr>
      <vt:lpstr>Barium swallow</vt:lpstr>
      <vt:lpstr>approach</vt:lpstr>
      <vt:lpstr>Antenatal diagnosis</vt:lpstr>
      <vt:lpstr>DD</vt:lpstr>
      <vt:lpstr>treatment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aOrtic Arch development and its anomalies</dc:title>
  <dc:creator>ACER</dc:creator>
  <cp:lastModifiedBy>ACER</cp:lastModifiedBy>
  <cp:revision>119</cp:revision>
  <dcterms:created xsi:type="dcterms:W3CDTF">2022-04-28T18:48:11Z</dcterms:created>
  <dcterms:modified xsi:type="dcterms:W3CDTF">2022-05-24T13:27:01Z</dcterms:modified>
</cp:coreProperties>
</file>